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0" r:id="rId2"/>
    <p:sldId id="257" r:id="rId3"/>
    <p:sldId id="297" r:id="rId4"/>
    <p:sldId id="299" r:id="rId5"/>
    <p:sldId id="317" r:id="rId6"/>
    <p:sldId id="313" r:id="rId7"/>
    <p:sldId id="318" r:id="rId8"/>
    <p:sldId id="324" r:id="rId9"/>
    <p:sldId id="320" r:id="rId10"/>
    <p:sldId id="321" r:id="rId11"/>
    <p:sldId id="322" r:id="rId12"/>
    <p:sldId id="323" r:id="rId13"/>
    <p:sldId id="307" r:id="rId14"/>
    <p:sldId id="302" r:id="rId15"/>
    <p:sldId id="308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323B43"/>
    <a:srgbClr val="51892A"/>
    <a:srgbClr val="6051A4"/>
    <a:srgbClr val="5F50A3"/>
    <a:srgbClr val="6E0F6D"/>
    <a:srgbClr val="6E0E6D"/>
    <a:srgbClr val="008E4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8" autoAdjust="0"/>
    <p:restoredTop sz="73434" autoAdjust="0"/>
  </p:normalViewPr>
  <p:slideViewPr>
    <p:cSldViewPr snapToGrid="0" showGuides="1">
      <p:cViewPr varScale="1">
        <p:scale>
          <a:sx n="53" d="100"/>
          <a:sy n="53" d="100"/>
        </p:scale>
        <p:origin x="1136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10184-47A5-4E4B-968F-234E5F814D1F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11F5D-BEC0-4601-8541-73B45A849E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92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各位评委老师，各位同学大家好。</a:t>
            </a:r>
            <a:endParaRPr lang="en-US" altLang="zh-CN" dirty="0"/>
          </a:p>
          <a:p>
            <a:r>
              <a:rPr lang="zh-CN" altLang="en-US" dirty="0"/>
              <a:t>我是答辩报告人李宸玮，我的题目是面向</a:t>
            </a:r>
            <a:r>
              <a:rPr lang="en-US" altLang="zh-CN" dirty="0"/>
              <a:t>API</a:t>
            </a:r>
            <a:r>
              <a:rPr lang="zh-CN" altLang="en-US" dirty="0"/>
              <a:t>映射的在线查询与管理平台的设计与实现。指导老师是张天老师。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664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然后是对</a:t>
            </a:r>
            <a:r>
              <a:rPr lang="en-US" altLang="zh-CN" dirty="0"/>
              <a:t>SQL</a:t>
            </a:r>
            <a:r>
              <a:rPr lang="zh-CN" altLang="en-US" dirty="0"/>
              <a:t>数据库的介绍。共设计了</a:t>
            </a:r>
            <a:r>
              <a:rPr lang="en-US" altLang="zh-CN" dirty="0"/>
              <a:t>5</a:t>
            </a:r>
            <a:r>
              <a:rPr lang="zh-CN" altLang="en-US" dirty="0"/>
              <a:t>个表单。一个类包含若干</a:t>
            </a:r>
            <a:r>
              <a:rPr lang="en-US" altLang="zh-CN" dirty="0"/>
              <a:t>API</a:t>
            </a:r>
            <a:r>
              <a:rPr lang="zh-CN" altLang="en-US" dirty="0"/>
              <a:t>，</a:t>
            </a:r>
            <a:r>
              <a:rPr lang="en-US" altLang="zh-CN" dirty="0" err="1"/>
              <a:t>class_table</a:t>
            </a:r>
            <a:r>
              <a:rPr lang="zh-CN" altLang="en-US" dirty="0"/>
              <a:t>存有两种语言的所有类的具体信息，包括该类的包、所属的语言类型、所包含的</a:t>
            </a:r>
            <a:r>
              <a:rPr lang="en-US" altLang="zh-CN" dirty="0"/>
              <a:t>API</a:t>
            </a:r>
            <a:r>
              <a:rPr lang="zh-CN" altLang="en-US" dirty="0"/>
              <a:t>等。共</a:t>
            </a:r>
            <a:r>
              <a:rPr lang="en-US" altLang="zh-CN" dirty="0"/>
              <a:t>17</a:t>
            </a:r>
            <a:r>
              <a:rPr lang="zh-CN" altLang="en-US" dirty="0"/>
              <a:t>个</a:t>
            </a:r>
            <a:r>
              <a:rPr lang="en-US" altLang="zh-CN" dirty="0"/>
              <a:t>Java</a:t>
            </a:r>
            <a:r>
              <a:rPr lang="zh-CN" altLang="en-US" dirty="0"/>
              <a:t>类、</a:t>
            </a:r>
            <a:r>
              <a:rPr lang="en-US" altLang="zh-CN" dirty="0"/>
              <a:t>Swift</a:t>
            </a:r>
            <a:r>
              <a:rPr lang="zh-CN" altLang="en-US" dirty="0"/>
              <a:t>类若干。</a:t>
            </a:r>
            <a:r>
              <a:rPr lang="en-US" altLang="zh-CN" dirty="0" err="1"/>
              <a:t>Apijava_table</a:t>
            </a:r>
            <a:r>
              <a:rPr lang="zh-CN" altLang="en-US" dirty="0"/>
              <a:t>和</a:t>
            </a:r>
            <a:r>
              <a:rPr lang="en-US" altLang="zh-CN" dirty="0" err="1"/>
              <a:t>apiSwift_table</a:t>
            </a:r>
            <a:r>
              <a:rPr lang="zh-CN" altLang="en-US" dirty="0"/>
              <a:t>则分别存储了</a:t>
            </a:r>
            <a:r>
              <a:rPr lang="en-US" altLang="zh-CN" dirty="0"/>
              <a:t>Java</a:t>
            </a:r>
            <a:r>
              <a:rPr lang="zh-CN" altLang="en-US" dirty="0"/>
              <a:t>和</a:t>
            </a:r>
            <a:r>
              <a:rPr lang="en-US" altLang="zh-CN" dirty="0"/>
              <a:t>Swift</a:t>
            </a:r>
            <a:r>
              <a:rPr lang="zh-CN" altLang="en-US" dirty="0"/>
              <a:t>两种语言的</a:t>
            </a:r>
            <a:r>
              <a:rPr lang="en-US" altLang="zh-CN" dirty="0"/>
              <a:t>API</a:t>
            </a:r>
            <a:r>
              <a:rPr lang="zh-CN" altLang="en-US" dirty="0"/>
              <a:t>，共存储有</a:t>
            </a:r>
            <a:r>
              <a:rPr lang="en-US" altLang="zh-CN" dirty="0"/>
              <a:t>JavaAPI674</a:t>
            </a:r>
            <a:r>
              <a:rPr lang="zh-CN" altLang="en-US" dirty="0"/>
              <a:t>条。</a:t>
            </a:r>
            <a:r>
              <a:rPr lang="en-US" altLang="zh-CN" dirty="0" err="1"/>
              <a:t>apimap_table</a:t>
            </a:r>
            <a:r>
              <a:rPr lang="zh-CN" altLang="en-US" dirty="0"/>
              <a:t>存储了</a:t>
            </a:r>
            <a:r>
              <a:rPr lang="en-US" altLang="zh-CN" dirty="0"/>
              <a:t>&lt;</a:t>
            </a:r>
            <a:r>
              <a:rPr lang="en-US" altLang="zh-CN" dirty="0" err="1"/>
              <a:t>java,Swift</a:t>
            </a:r>
            <a:r>
              <a:rPr lang="en-US" altLang="zh-CN" dirty="0"/>
              <a:t>&gt;</a:t>
            </a:r>
            <a:r>
              <a:rPr lang="zh-CN" altLang="en-US" dirty="0"/>
              <a:t>的一对一映射关系，前面有提及过</a:t>
            </a:r>
            <a:r>
              <a:rPr lang="en-US" altLang="zh-CN" dirty="0"/>
              <a:t>Java</a:t>
            </a:r>
            <a:r>
              <a:rPr lang="zh-CN" altLang="en-US" dirty="0"/>
              <a:t>和</a:t>
            </a:r>
            <a:r>
              <a:rPr lang="en-US" altLang="zh-CN" dirty="0"/>
              <a:t>Swift API</a:t>
            </a:r>
            <a:r>
              <a:rPr lang="zh-CN" altLang="en-US" dirty="0"/>
              <a:t>可能存在一对多的映射，为了保证映射的双向查询，这里仍拆分为一对一的关系。最后是</a:t>
            </a:r>
            <a:r>
              <a:rPr lang="en-US" altLang="zh-CN" dirty="0"/>
              <a:t>User</a:t>
            </a:r>
            <a:r>
              <a:rPr lang="zh-CN" altLang="en-US" dirty="0"/>
              <a:t>，这个表单存储了具有平台管理权限的用户信息，也即账号和密码，保证登录时的权限验证。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1F5D-BEC0-4601-8541-73B45A849E2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165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最终是整个平台的效果展示部分。菜单栏位于正上方，组织起各个功能。主操作界面，通过输入、点击等操作，来使用平台。</a:t>
            </a:r>
            <a:r>
              <a:rPr lang="en-US" altLang="zh-CN" dirty="0"/>
              <a:t>····</a:t>
            </a:r>
            <a:r>
              <a:rPr lang="zh-CN" altLang="en-US" dirty="0"/>
              <a:t>（</a:t>
            </a:r>
            <a:r>
              <a:rPr lang="en-US" altLang="zh-CN" dirty="0"/>
              <a:t>0.5s</a:t>
            </a:r>
            <a:r>
              <a:rPr lang="zh-CN" altLang="en-US" dirty="0"/>
              <a:t>钟划一个图片，大致介绍一下对应的功能）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1F5D-BEC0-4601-8541-73B45A849E2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585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本文亦对平台进行了功能测试和实例评估。平台的时间复杂度为</a:t>
            </a:r>
            <a:r>
              <a:rPr lang="en-US" altLang="zh-CN" dirty="0"/>
              <a:t>O</a:t>
            </a:r>
            <a:r>
              <a:rPr lang="zh-CN" altLang="en-US" dirty="0"/>
              <a:t>（</a:t>
            </a:r>
            <a:r>
              <a:rPr lang="en-US" altLang="zh-CN" dirty="0"/>
              <a:t>n</a:t>
            </a:r>
            <a:r>
              <a:rPr lang="zh-CN" altLang="en-US" dirty="0"/>
              <a:t>）</a:t>
            </a:r>
            <a:r>
              <a:rPr lang="en-US" altLang="zh-CN" dirty="0"/>
              <a:t>, </a:t>
            </a:r>
            <a:r>
              <a:rPr lang="zh-CN" altLang="en-US" dirty="0"/>
              <a:t>根据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语言所提供的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System.currentTimeMillis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在后台输出了各个操作的响应时间，响应时间为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级，在实际的使用过程钟几乎感受不到时延。不过当程序每次刚开始运行的时候，会需要一定的加载时间，这个时间基本为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700ms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左右。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1F5D-BEC0-4601-8541-73B45A849E2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211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最后本文对平台的进一步扩展与完善，进行了展望。（直接读</a:t>
            </a:r>
            <a:r>
              <a:rPr lang="en-US" altLang="zh-CN" dirty="0"/>
              <a:t>ppt</a:t>
            </a:r>
            <a:r>
              <a:rPr lang="zh-CN" altLang="en-US" dirty="0"/>
              <a:t>即可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1F5D-BEC0-4601-8541-73B45A849E2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041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1F5D-BEC0-4601-8541-73B45A849E2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263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1F5D-BEC0-4601-8541-73B45A849E2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364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我的报告有</a:t>
            </a:r>
            <a:r>
              <a:rPr lang="en-US" altLang="zh-CN" dirty="0"/>
              <a:t>4</a:t>
            </a:r>
            <a:r>
              <a:rPr lang="zh-CN" altLang="en-US" dirty="0"/>
              <a:t>个部分，分别是选题背景与意义、需求分析与设计、功能实现与成果、以及工作总结与展望。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1F5D-BEC0-4601-8541-73B45A849E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42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为了适应跨平台和多语言的环境，软件项目通常需要发布不同的版本，而开发人员常常需要对项目进行迁移。为了进一步方便项目的迁移，提升跨语言开发的效率，挖掘并建立用于语言迁移及平台迁移的</a:t>
            </a:r>
            <a:r>
              <a:rPr lang="en-US" altLang="zh-CN" dirty="0"/>
              <a:t>API</a:t>
            </a:r>
            <a:r>
              <a:rPr lang="zh-CN" altLang="en-US" dirty="0"/>
              <a:t>之间可能的映射是必要的。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有研究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，也即本系研究生张则君学姐的论文，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提出了一种深度挖掘方法来广泛地探索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文档，改进了对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映射方法的建立，并将这种方法应用于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两种语言的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一对一、一对多映射，最终得到了良好的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映射结果。但是这个结果仅仅被存储在文档之中，并没有被实际地进行应用，以方便开发人员的使用。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因此，本文基于现有的多语言映射的数据库，设计实现了一个面向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映射的在线查询与管理平台。这种框架不仅可以帮助软件开发人员，在跨语言编程时，快速了解和使用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，查找等效的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并选择调用，同时也可以帮助有关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映射的研究等相关工作的开展。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1F5D-BEC0-4601-8541-73B45A849E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762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首先是需求分析与设计部分。这里根据功能将平台分为两个部分：查询与管理。查询又分为：对类的查询、对</a:t>
            </a:r>
            <a:r>
              <a:rPr lang="en-US" altLang="zh-CN" dirty="0"/>
              <a:t>API</a:t>
            </a:r>
            <a:r>
              <a:rPr lang="zh-CN" altLang="en-US" dirty="0"/>
              <a:t>的查询、以及对映射的查询多种查询。管理这里主要是对</a:t>
            </a:r>
            <a:r>
              <a:rPr lang="en-US" altLang="zh-CN" dirty="0"/>
              <a:t>API</a:t>
            </a:r>
            <a:r>
              <a:rPr lang="zh-CN" altLang="en-US" dirty="0"/>
              <a:t>的导入功能，分为对</a:t>
            </a:r>
            <a:r>
              <a:rPr lang="en-US" altLang="zh-CN" dirty="0"/>
              <a:t>API</a:t>
            </a:r>
            <a:r>
              <a:rPr lang="zh-CN" altLang="en-US" dirty="0"/>
              <a:t>的导入，以及对</a:t>
            </a:r>
            <a:r>
              <a:rPr lang="en-US" altLang="zh-CN" dirty="0"/>
              <a:t>API</a:t>
            </a:r>
            <a:r>
              <a:rPr lang="zh-CN" altLang="en-US" dirty="0"/>
              <a:t>映射关系的导入。同时，为了维护平台，在管理部分设置了权限，只有通过登录才能够使用这部分的功能。平台的主要操作逻辑是通过在页面输入，表单提交，对数据库进行操作后，并反馈输出结果。这里的最小数据单元是一条</a:t>
            </a:r>
            <a:r>
              <a:rPr lang="en-US" altLang="zh-CN" dirty="0"/>
              <a:t>API</a:t>
            </a:r>
            <a:r>
              <a:rPr lang="zh-CN" altLang="en-US" dirty="0"/>
              <a:t>，以这个图表为例，第一列是</a:t>
            </a:r>
            <a:r>
              <a:rPr lang="en-US" altLang="zh-CN" dirty="0" err="1"/>
              <a:t>JavaAPI</a:t>
            </a:r>
            <a:r>
              <a:rPr lang="zh-CN" altLang="en-US" dirty="0"/>
              <a:t>，后三列是与这条</a:t>
            </a:r>
            <a:r>
              <a:rPr lang="en-US" altLang="zh-CN" dirty="0"/>
              <a:t>API</a:t>
            </a:r>
            <a:r>
              <a:rPr lang="zh-CN" altLang="en-US" dirty="0"/>
              <a:t>映射的三条</a:t>
            </a:r>
            <a:r>
              <a:rPr lang="en-US" altLang="zh-CN" dirty="0"/>
              <a:t>Swift API</a:t>
            </a:r>
            <a:r>
              <a:rPr lang="zh-CN" altLang="en-US" dirty="0"/>
              <a:t>。这里用</a:t>
            </a:r>
            <a:r>
              <a:rPr lang="en-US" altLang="zh-CN" dirty="0"/>
              <a:t>API Signature</a:t>
            </a:r>
            <a:r>
              <a:rPr lang="zh-CN" altLang="en-US" dirty="0"/>
              <a:t>作为一条</a:t>
            </a:r>
            <a:r>
              <a:rPr lang="en-US" altLang="zh-CN" dirty="0"/>
              <a:t>API</a:t>
            </a:r>
            <a:r>
              <a:rPr lang="zh-CN" altLang="en-US" dirty="0"/>
              <a:t>的标识，但考虑到实际查询的便捷性，这里设计了输入格式，简化了</a:t>
            </a:r>
            <a:r>
              <a:rPr lang="en-US" altLang="zh-CN" dirty="0"/>
              <a:t>API</a:t>
            </a:r>
            <a:r>
              <a:rPr lang="zh-CN" altLang="en-US" dirty="0"/>
              <a:t>名称：也即类名</a:t>
            </a:r>
            <a:r>
              <a:rPr lang="en-US" altLang="zh-CN" dirty="0"/>
              <a:t>_</a:t>
            </a:r>
            <a:r>
              <a:rPr lang="zh-CN" altLang="en-US" dirty="0"/>
              <a:t>方法名。输出的结果则包括</a:t>
            </a:r>
            <a:r>
              <a:rPr lang="en-US" altLang="zh-CN" dirty="0"/>
              <a:t>API Signature </a:t>
            </a:r>
            <a:r>
              <a:rPr lang="zh-CN" altLang="en-US" dirty="0"/>
              <a:t>、对</a:t>
            </a:r>
            <a:r>
              <a:rPr lang="en-US" altLang="zh-CN" dirty="0"/>
              <a:t>API</a:t>
            </a:r>
            <a:r>
              <a:rPr lang="zh-CN" altLang="en-US" dirty="0"/>
              <a:t>的具体描述、形参，及返回值在内的所有信息。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1F5D-BEC0-4601-8541-73B45A849E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373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由此，本文给出了面向</a:t>
            </a:r>
            <a:r>
              <a:rPr lang="en-US" altLang="zh-CN" dirty="0"/>
              <a:t>API</a:t>
            </a:r>
            <a:r>
              <a:rPr lang="zh-CN" altLang="en-US" dirty="0"/>
              <a:t>映射的在线查询与管理平台的整体架构图。平台后端连接面向</a:t>
            </a:r>
            <a:r>
              <a:rPr lang="en-US" altLang="zh-CN" dirty="0"/>
              <a:t>API</a:t>
            </a:r>
            <a:r>
              <a:rPr lang="zh-CN" altLang="en-US" dirty="0"/>
              <a:t>映射的数据库，支持用户通过</a:t>
            </a:r>
            <a:r>
              <a:rPr lang="en-US" altLang="zh-CN" dirty="0"/>
              <a:t>Web</a:t>
            </a:r>
            <a:r>
              <a:rPr lang="zh-CN" altLang="en-US" dirty="0"/>
              <a:t>直接在线操作。当然，除了上述需求分析的查询与导入功能外，平台也支持点击查看功能。比如，</a:t>
            </a:r>
            <a:r>
              <a:rPr lang="en-US" altLang="zh-CN" dirty="0"/>
              <a:t>API</a:t>
            </a:r>
            <a:r>
              <a:rPr lang="zh-CN" altLang="en-US" dirty="0"/>
              <a:t>映射结果是给出了由</a:t>
            </a:r>
            <a:r>
              <a:rPr lang="en-US" altLang="zh-CN" dirty="0"/>
              <a:t>API</a:t>
            </a:r>
            <a:r>
              <a:rPr lang="zh-CN" altLang="en-US" dirty="0"/>
              <a:t>名称构成的</a:t>
            </a:r>
            <a:r>
              <a:rPr lang="en-US" altLang="zh-CN" dirty="0"/>
              <a:t>API</a:t>
            </a:r>
            <a:r>
              <a:rPr lang="zh-CN" altLang="en-US" dirty="0"/>
              <a:t>映射对，点击界面上的</a:t>
            </a:r>
            <a:r>
              <a:rPr lang="en-US" altLang="zh-CN" dirty="0"/>
              <a:t>API</a:t>
            </a:r>
            <a:r>
              <a:rPr lang="zh-CN" altLang="en-US" dirty="0"/>
              <a:t>名称可以进一步了解</a:t>
            </a:r>
            <a:r>
              <a:rPr lang="en-US" altLang="zh-CN" dirty="0"/>
              <a:t>API</a:t>
            </a:r>
            <a:r>
              <a:rPr lang="zh-CN" altLang="en-US" dirty="0"/>
              <a:t>的具体信息。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1F5D-BEC0-4601-8541-73B45A849E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743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然后是功能实现与成果部分。这里给出了平台的实现框架，我将以该框架逻辑介绍我的实现过程。其中前端页面、后端应用，以及数据库都用到了相当多的框架和技术。这里后端应用部分用到的</a:t>
            </a:r>
            <a:r>
              <a:rPr lang="en-US" altLang="zh-CN" dirty="0"/>
              <a:t>Spring MVC</a:t>
            </a:r>
            <a:r>
              <a:rPr lang="zh-CN" altLang="en-US" dirty="0"/>
              <a:t>为主体架构，其中</a:t>
            </a:r>
            <a:r>
              <a:rPr lang="en-US" altLang="zh-CN" dirty="0"/>
              <a:t>Controller</a:t>
            </a:r>
            <a:r>
              <a:rPr lang="zh-CN" altLang="en-US" dirty="0"/>
              <a:t>层提供了与前端页面的请求与响应，</a:t>
            </a:r>
            <a:r>
              <a:rPr lang="en-US" altLang="zh-CN" dirty="0"/>
              <a:t>Mapper</a:t>
            </a:r>
            <a:r>
              <a:rPr lang="zh-CN" altLang="en-US" dirty="0"/>
              <a:t>层实现了与</a:t>
            </a:r>
            <a:r>
              <a:rPr lang="en-US" altLang="zh-CN" dirty="0"/>
              <a:t>MySQL</a:t>
            </a:r>
            <a:r>
              <a:rPr lang="zh-CN" altLang="en-US" dirty="0"/>
              <a:t>语言的映射。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1F5D-BEC0-4601-8541-73B45A849E2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740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首先是前端页面部分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，基本采取一个页面对应一个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文件的映射关系，并引入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样式以使得界面更为美观。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主要使用了两个标签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&lt;form&gt;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表单和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&lt;table&gt;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表格，分别实现了用户内容的提交，以及返回输出结果的有序呈现。这里还采用了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Thymeleaf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来进行动态渲染，保证了查询结果的时时呈现。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1F5D-BEC0-4601-8541-73B45A849E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22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Dao</a:t>
            </a:r>
            <a:r>
              <a:rPr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层：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Data Access Object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层，也就是数据库交互层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。在这里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定义了所有基础的数据实体及其属性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。包括一个类、一条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API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、以及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API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映射关系对。</a:t>
            </a:r>
            <a:endParaRPr lang="en-US" altLang="zh-CN" sz="16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Controller</a:t>
            </a:r>
            <a:r>
              <a:rPr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负责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Web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应用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的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http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请求处理与结果返回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。这里使用</a:t>
            </a:r>
            <a:r>
              <a:rPr lang="en-GB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@</a:t>
            </a:r>
            <a:r>
              <a:rPr lang="en-GB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RequestMapping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和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@</a:t>
            </a:r>
            <a:r>
              <a:rPr lang="en-GB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RequestParam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等注解来处理，平台根据不同的功能部分设计了不同的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Controller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类，负责响应各个界面的操作与跳转。</a:t>
            </a:r>
            <a:endParaRPr lang="en-US" altLang="zh-CN" sz="16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Service</a:t>
            </a:r>
            <a:r>
              <a:rPr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Service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层是业务层，实现了接受请求后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的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业务逻辑，其本质上是业务逻辑粘连了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Mapper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层和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Controller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层，是从二者之中解耦出来的独立层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。这里属于过渡层，没有实现特比的功能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Mapper</a:t>
            </a:r>
            <a:r>
              <a:rPr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：顾名思义为映射。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实现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Mybatis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与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MySQL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的交互映射。这里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MyBatis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注解，嵌入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语句，直接实现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了后端代码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在数据库中的各种带参数的操作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6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1F5D-BEC0-4601-8541-73B45A849E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442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然后是后端的主要实现部分，首先给出系统类结构。这里使用了</a:t>
            </a:r>
            <a:r>
              <a:rPr lang="en-US" altLang="zh-CN" dirty="0"/>
              <a:t>Spring MVC</a:t>
            </a:r>
            <a:r>
              <a:rPr lang="zh-CN" altLang="en-US" dirty="0"/>
              <a:t>框架，共分为四个层。在代码框架中被归在了四个包中，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Mapper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层的类都依赖于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层的三个实体类。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层的类与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层的对应类为组合关系和依赖关系，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层的类又组合并依赖于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Mapper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层的对应类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。下面我将具体的介绍这四个层。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1F5D-BEC0-4601-8541-73B45A849E2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60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6148-913B-44E0-8EEA-E0B3831FB5F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B6250-F514-4291-BBAA-CBB517D978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084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6148-913B-44E0-8EEA-E0B3831FB5F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B6250-F514-4291-BBAA-CBB517D978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518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6148-913B-44E0-8EEA-E0B3831FB5F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B6250-F514-4291-BBAA-CBB517D978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416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533748"/>
            <a:ext cx="12192000" cy="370881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3" y="5539546"/>
            <a:ext cx="106919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ounded Rectangle 11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ounded Rectangle 12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966" y="324582"/>
            <a:ext cx="1069198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966" y="827103"/>
            <a:ext cx="10691988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3636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 with colo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50847" y="1533748"/>
            <a:ext cx="6141156" cy="370881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" y="1533748"/>
            <a:ext cx="6321777" cy="3708812"/>
          </a:xfrm>
          <a:custGeom>
            <a:avLst/>
            <a:gdLst/>
            <a:ahLst/>
            <a:cxnLst/>
            <a:rect l="l" t="t" r="r" b="b"/>
            <a:pathLst>
              <a:path w="4741333" h="3090677">
                <a:moveTo>
                  <a:pt x="681038" y="182378"/>
                </a:moveTo>
                <a:cubicBezTo>
                  <a:pt x="554786" y="182378"/>
                  <a:pt x="452438" y="284726"/>
                  <a:pt x="452438" y="410978"/>
                </a:cubicBezTo>
                <a:lnTo>
                  <a:pt x="452438" y="2658878"/>
                </a:lnTo>
                <a:cubicBezTo>
                  <a:pt x="452438" y="2785130"/>
                  <a:pt x="554786" y="2887478"/>
                  <a:pt x="681038" y="2887478"/>
                </a:cubicBezTo>
                <a:cubicBezTo>
                  <a:pt x="807290" y="2887478"/>
                  <a:pt x="909638" y="2785130"/>
                  <a:pt x="909638" y="2658878"/>
                </a:cubicBezTo>
                <a:lnTo>
                  <a:pt x="909638" y="410978"/>
                </a:lnTo>
                <a:cubicBezTo>
                  <a:pt x="909638" y="284726"/>
                  <a:pt x="807290" y="182378"/>
                  <a:pt x="681038" y="182378"/>
                </a:cubicBezTo>
                <a:close/>
                <a:moveTo>
                  <a:pt x="0" y="0"/>
                </a:moveTo>
                <a:lnTo>
                  <a:pt x="4538133" y="0"/>
                </a:lnTo>
                <a:lnTo>
                  <a:pt x="4538133" y="1312678"/>
                </a:lnTo>
                <a:lnTo>
                  <a:pt x="4741333" y="1515878"/>
                </a:lnTo>
                <a:lnTo>
                  <a:pt x="4538133" y="1719078"/>
                </a:lnTo>
                <a:lnTo>
                  <a:pt x="4538133" y="3090677"/>
                </a:lnTo>
                <a:lnTo>
                  <a:pt x="0" y="3090677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5" y="5539546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672438" y="2259912"/>
            <a:ext cx="489302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672438" y="2762434"/>
            <a:ext cx="489302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672438" y="3121469"/>
            <a:ext cx="4893029" cy="15724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4" name="Rounded Rectangle 1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123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965962"/>
            <a:ext cx="12192000" cy="2801723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9325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6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552454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054125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414186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397254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932792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4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6292853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6275921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9822044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9182105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9165173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5" y="5356666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7" name="Rounded Rectangle 2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Rounded Rectangle 2"/>
          <p:cNvSpPr/>
          <p:nvPr userDrawn="1"/>
        </p:nvSpPr>
        <p:spPr>
          <a:xfrm>
            <a:off x="3099152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 userDrawn="1"/>
        </p:nvSpPr>
        <p:spPr>
          <a:xfrm>
            <a:off x="5977819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 userDrawn="1"/>
        </p:nvSpPr>
        <p:spPr>
          <a:xfrm>
            <a:off x="8872711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0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/>
      <p:bldP spid="30" grpId="0" animBg="1"/>
      <p:bldP spid="31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84392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03251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7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2" name="Rounded Rectangle 71"/>
          <p:cNvSpPr/>
          <p:nvPr userDrawn="1"/>
        </p:nvSpPr>
        <p:spPr>
          <a:xfrm>
            <a:off x="4535315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616456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54133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48722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6" name="Rounded Rectangle 75"/>
          <p:cNvSpPr/>
          <p:nvPr userDrawn="1"/>
        </p:nvSpPr>
        <p:spPr>
          <a:xfrm>
            <a:off x="8504770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8585911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9510184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04773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7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554133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510184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5" name="Rounded Rectangle 34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3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4588234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8504770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72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9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9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9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uiExpand="1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uiExpand="1"/>
      <p:bldP spid="44" grpId="0" uiExpand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-474133" y="171537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03251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805521" y="171537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805519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28" name="Rounded Rectangle 27"/>
          <p:cNvSpPr/>
          <p:nvPr userDrawn="1"/>
        </p:nvSpPr>
        <p:spPr>
          <a:xfrm>
            <a:off x="10706103" y="171537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0787243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7584746" y="171537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252638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-474133" y="319365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03251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805521" y="319365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805519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6" name="Rounded Rectangle 35"/>
          <p:cNvSpPr/>
          <p:nvPr userDrawn="1"/>
        </p:nvSpPr>
        <p:spPr>
          <a:xfrm>
            <a:off x="10706103" y="319365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0787243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7584746" y="319365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252638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-474133" y="467193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603251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05521" y="467193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805519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4" name="Rounded Rectangle 43"/>
          <p:cNvSpPr/>
          <p:nvPr userDrawn="1"/>
        </p:nvSpPr>
        <p:spPr>
          <a:xfrm>
            <a:off x="10706103" y="467193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10787243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7584746" y="467193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6252638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49" name="Rounded Rectangle 4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ounded Rectangle 5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26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5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44176" y="1638675"/>
            <a:ext cx="3030357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101380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9" name="Rounded Rectangle 2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918408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03251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65" name="Rounded Rectangle 64"/>
          <p:cNvSpPr/>
          <p:nvPr userDrawn="1"/>
        </p:nvSpPr>
        <p:spPr>
          <a:xfrm>
            <a:off x="4548717" y="1638675"/>
            <a:ext cx="3071283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5046847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818720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548717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2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48722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110" name="Rounded Rectangle 109"/>
          <p:cNvSpPr/>
          <p:nvPr userDrawn="1"/>
        </p:nvSpPr>
        <p:spPr>
          <a:xfrm>
            <a:off x="8504768" y="1638675"/>
            <a:ext cx="3071283" cy="78295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9002898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12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752193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8504768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4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04773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130" name="Rounded Rectangle 129"/>
          <p:cNvSpPr/>
          <p:nvPr userDrawn="1"/>
        </p:nvSpPr>
        <p:spPr>
          <a:xfrm>
            <a:off x="644179" y="4066912"/>
            <a:ext cx="3030356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101380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36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918408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13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03251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03256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145" name="Rounded Rectangle 144"/>
          <p:cNvSpPr/>
          <p:nvPr userDrawn="1"/>
        </p:nvSpPr>
        <p:spPr>
          <a:xfrm>
            <a:off x="4548720" y="4066912"/>
            <a:ext cx="3071280" cy="78295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046847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9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818720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151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548717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2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4548722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155" name="Rounded Rectangle 154"/>
          <p:cNvSpPr/>
          <p:nvPr userDrawn="1"/>
        </p:nvSpPr>
        <p:spPr>
          <a:xfrm>
            <a:off x="8504771" y="4066912"/>
            <a:ext cx="3071280" cy="78295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002898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9752193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8504768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9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8504773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124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4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60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4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animBg="1"/>
      <p:bldP spid="11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animBg="1"/>
      <p:bldP spid="1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3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 animBg="1"/>
      <p:bldP spid="14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5" grpId="0" animBg="1"/>
      <p:bldP spid="1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1" name="Rounded Rectangle 20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23715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27856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327856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61" name="Rounded Rectangle 60"/>
          <p:cNvSpPr/>
          <p:nvPr userDrawn="1"/>
        </p:nvSpPr>
        <p:spPr>
          <a:xfrm>
            <a:off x="4002264" y="1703191"/>
            <a:ext cx="144000" cy="32040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535315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239456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4514856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239456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66" name="Rounded Rectangle 65"/>
          <p:cNvSpPr/>
          <p:nvPr userDrawn="1"/>
        </p:nvSpPr>
        <p:spPr>
          <a:xfrm>
            <a:off x="7998531" y="1703191"/>
            <a:ext cx="144000" cy="32040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8508299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212440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8487840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212440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1156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animBg="1"/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0" name="Oval 39"/>
          <p:cNvSpPr>
            <a:spLocks noChangeAspect="1"/>
          </p:cNvSpPr>
          <p:nvPr userDrawn="1"/>
        </p:nvSpPr>
        <p:spPr>
          <a:xfrm>
            <a:off x="651303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549706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69384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69385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338847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5" name="Straight Connector 84"/>
          <p:cNvCxnSpPr/>
          <p:nvPr userDrawn="1"/>
        </p:nvCxnSpPr>
        <p:spPr>
          <a:xfrm>
            <a:off x="3064933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>
            <a:spLocks noChangeAspect="1"/>
          </p:cNvSpPr>
          <p:nvPr userDrawn="1"/>
        </p:nvSpPr>
        <p:spPr>
          <a:xfrm>
            <a:off x="359669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49509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459339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15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459339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459340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17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228802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26" name="Straight Connector 125"/>
          <p:cNvCxnSpPr/>
          <p:nvPr userDrawn="1"/>
        </p:nvCxnSpPr>
        <p:spPr>
          <a:xfrm>
            <a:off x="6011333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Oval 140"/>
          <p:cNvSpPr>
            <a:spLocks noChangeAspect="1"/>
          </p:cNvSpPr>
          <p:nvPr userDrawn="1"/>
        </p:nvSpPr>
        <p:spPr>
          <a:xfrm>
            <a:off x="659953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9793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5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462179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462179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7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462180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8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231642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3" name="Straight Connector 152"/>
          <p:cNvCxnSpPr/>
          <p:nvPr userDrawn="1"/>
        </p:nvCxnSpPr>
        <p:spPr>
          <a:xfrm>
            <a:off x="9025467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>
            <a:spLocks noChangeAspect="1"/>
          </p:cNvSpPr>
          <p:nvPr userDrawn="1"/>
        </p:nvSpPr>
        <p:spPr>
          <a:xfrm>
            <a:off x="957791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47631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476311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63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476311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4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476312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10245774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7986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0"/>
                            </p:stCondLst>
                            <p:childTnLst>
                              <p:par>
                                <p:cTn id="12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4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/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animBg="1"/>
      <p:bldP spid="109" grpId="0"/>
      <p:bldP spid="1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1" grpId="0" animBg="1"/>
      <p:bldP spid="142" grpId="0"/>
      <p:bldP spid="1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0" grpId="0" animBg="1"/>
      <p:bldP spid="161" grpId="0"/>
      <p:bldP spid="1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6148-913B-44E0-8EEA-E0B3831FB5F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B6250-F514-4291-BBAA-CBB517D978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4470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85" name="Straight Connector 84"/>
          <p:cNvCxnSpPr/>
          <p:nvPr userDrawn="1"/>
        </p:nvCxnSpPr>
        <p:spPr>
          <a:xfrm flipH="1">
            <a:off x="603251" y="3810001"/>
            <a:ext cx="5329760" cy="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6096000" y="1622327"/>
            <a:ext cx="0" cy="4656556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 flipH="1">
            <a:off x="6239948" y="3810001"/>
            <a:ext cx="5329760" cy="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Arc 89"/>
          <p:cNvSpPr>
            <a:spLocks noChangeAspect="1"/>
          </p:cNvSpPr>
          <p:nvPr userDrawn="1"/>
        </p:nvSpPr>
        <p:spPr>
          <a:xfrm>
            <a:off x="999955" y="162232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383887" y="190118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383887" y="234274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377544" y="264308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06" name="Oval 105"/>
          <p:cNvSpPr>
            <a:spLocks noChangeAspect="1"/>
          </p:cNvSpPr>
          <p:nvPr userDrawn="1"/>
        </p:nvSpPr>
        <p:spPr>
          <a:xfrm>
            <a:off x="603253" y="2203997"/>
            <a:ext cx="816001" cy="734399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81751" y="220399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14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257795" y="176402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8" name="Arc 117"/>
          <p:cNvSpPr>
            <a:spLocks noChangeAspect="1"/>
          </p:cNvSpPr>
          <p:nvPr userDrawn="1"/>
        </p:nvSpPr>
        <p:spPr>
          <a:xfrm>
            <a:off x="6642996" y="162232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026928" y="190118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2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9026928" y="234274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3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9020585" y="264308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30" name="Oval 129"/>
          <p:cNvSpPr>
            <a:spLocks noChangeAspect="1"/>
          </p:cNvSpPr>
          <p:nvPr userDrawn="1"/>
        </p:nvSpPr>
        <p:spPr>
          <a:xfrm>
            <a:off x="6246296" y="2203997"/>
            <a:ext cx="816001" cy="734399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324792" y="220399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36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900834" y="176402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9" name="Arc 138"/>
          <p:cNvSpPr>
            <a:spLocks noChangeAspect="1"/>
          </p:cNvSpPr>
          <p:nvPr userDrawn="1"/>
        </p:nvSpPr>
        <p:spPr>
          <a:xfrm>
            <a:off x="999955" y="412168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3383887" y="440054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42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3383887" y="484210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3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3377544" y="514244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7" name="Oval 146"/>
          <p:cNvSpPr>
            <a:spLocks noChangeAspect="1"/>
          </p:cNvSpPr>
          <p:nvPr userDrawn="1"/>
        </p:nvSpPr>
        <p:spPr>
          <a:xfrm>
            <a:off x="603253" y="4703357"/>
            <a:ext cx="816001" cy="734399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681751" y="470335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1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257795" y="426338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3" name="Arc 152"/>
          <p:cNvSpPr>
            <a:spLocks noChangeAspect="1"/>
          </p:cNvSpPr>
          <p:nvPr userDrawn="1"/>
        </p:nvSpPr>
        <p:spPr>
          <a:xfrm>
            <a:off x="6642996" y="412168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9026928" y="440054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5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9026928" y="484210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6" name="Text Placeholder 2"/>
          <p:cNvSpPr>
            <a:spLocks noGrp="1"/>
          </p:cNvSpPr>
          <p:nvPr>
            <p:ph type="body" sz="quarter" idx="80" hasCustomPrompt="1"/>
          </p:nvPr>
        </p:nvSpPr>
        <p:spPr>
          <a:xfrm>
            <a:off x="9020585" y="514244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57" name="Oval 156"/>
          <p:cNvSpPr>
            <a:spLocks noChangeAspect="1"/>
          </p:cNvSpPr>
          <p:nvPr userDrawn="1"/>
        </p:nvSpPr>
        <p:spPr>
          <a:xfrm>
            <a:off x="6246296" y="4703357"/>
            <a:ext cx="816001" cy="734399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324792" y="470335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9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900834" y="426338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7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000"/>
                            </p:stCondLst>
                            <p:childTnLst>
                              <p:par>
                                <p:cTn id="13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5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3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0" grpId="0" animBg="1"/>
      <p:bldP spid="9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animBg="1"/>
      <p:bldP spid="11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/>
      <p:bldP spid="118" grpId="0" animBg="1"/>
      <p:bldP spid="1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animBg="1"/>
      <p:bldP spid="1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/>
      <p:bldP spid="139" grpId="0" animBg="1"/>
      <p:bldP spid="1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7" grpId="0" animBg="1"/>
      <p:bldP spid="1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/>
      <p:bldP spid="153" grpId="0" animBg="1"/>
      <p:bldP spid="1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animBg="1"/>
      <p:bldP spid="1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9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03251" y="4732394"/>
            <a:ext cx="869949" cy="17300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9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608669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9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2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8" name="Rounded Rectangle 37"/>
          <p:cNvSpPr/>
          <p:nvPr userDrawn="1"/>
        </p:nvSpPr>
        <p:spPr>
          <a:xfrm>
            <a:off x="4351162" y="4732394"/>
            <a:ext cx="869949" cy="173008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432303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356580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5356580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356580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3"/>
                  </a:solidFill>
                </a:ln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43" name="Rounded Rectangle 42"/>
          <p:cNvSpPr/>
          <p:nvPr userDrawn="1"/>
        </p:nvSpPr>
        <p:spPr>
          <a:xfrm>
            <a:off x="8070147" y="4732391"/>
            <a:ext cx="869949" cy="173008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8151288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075565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9075565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075565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4"/>
                  </a:solidFill>
                </a:ln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996835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4654434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>
            <a:spLocks noChangeAspect="1"/>
          </p:cNvSpPr>
          <p:nvPr userDrawn="1"/>
        </p:nvSpPr>
        <p:spPr>
          <a:xfrm>
            <a:off x="8334611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>
            <a:spLocks noChangeAspect="1"/>
          </p:cNvSpPr>
          <p:nvPr userDrawn="1"/>
        </p:nvSpPr>
        <p:spPr>
          <a:xfrm>
            <a:off x="3873621" y="2565575"/>
            <a:ext cx="816001" cy="7343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val 36"/>
          <p:cNvSpPr>
            <a:spLocks noChangeAspect="1"/>
          </p:cNvSpPr>
          <p:nvPr userDrawn="1"/>
        </p:nvSpPr>
        <p:spPr>
          <a:xfrm>
            <a:off x="7514989" y="2565575"/>
            <a:ext cx="816001" cy="7343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483364"/>
            <a:ext cx="3072984" cy="2808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483364"/>
            <a:ext cx="3016120" cy="2808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6" y="1483364"/>
            <a:ext cx="3071508" cy="2808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2565575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2565575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2953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9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1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1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1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1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1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1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59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1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1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1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1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1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1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59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1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1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1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1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1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1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5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1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1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1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1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4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9000"/>
                            </p:stCondLst>
                            <p:childTnLst>
                              <p:par>
                                <p:cTn id="14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950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5" grpId="0" animBg="1"/>
      <p:bldP spid="30" grpId="0" animBg="1"/>
      <p:bldP spid="35" grpId="0" animBg="1"/>
      <p:bldP spid="37" grpId="0" animBg="1"/>
      <p:bldP spid="51" grpId="0"/>
      <p:bldP spid="52" grpId="0"/>
      <p:bldP spid="53" grpId="0"/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Teardrop 29"/>
          <p:cNvSpPr/>
          <p:nvPr userDrawn="1"/>
        </p:nvSpPr>
        <p:spPr>
          <a:xfrm rot="13482192">
            <a:off x="1282930" y="1573861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ardrop 32"/>
          <p:cNvSpPr/>
          <p:nvPr userDrawn="1"/>
        </p:nvSpPr>
        <p:spPr>
          <a:xfrm rot="13482192">
            <a:off x="4993448" y="1573861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ardrop 33"/>
          <p:cNvSpPr/>
          <p:nvPr userDrawn="1"/>
        </p:nvSpPr>
        <p:spPr>
          <a:xfrm rot="13482192">
            <a:off x="8921272" y="1573860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1751186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6" name="Text Placeholder 7"/>
          <p:cNvSpPr>
            <a:spLocks noGrp="1" noChangeAspect="1"/>
          </p:cNvSpPr>
          <p:nvPr>
            <p:ph type="body" sz="quarter" idx="56" hasCustomPrompt="1"/>
          </p:nvPr>
        </p:nvSpPr>
        <p:spPr>
          <a:xfrm>
            <a:off x="5499097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7" name="Text Placeholder 7"/>
          <p:cNvSpPr>
            <a:spLocks noGrp="1" noChangeAspect="1"/>
          </p:cNvSpPr>
          <p:nvPr>
            <p:ph type="body" sz="quarter" idx="60" hasCustomPrompt="1"/>
          </p:nvPr>
        </p:nvSpPr>
        <p:spPr>
          <a:xfrm>
            <a:off x="9319682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8" name="Rounded Rectangle 47"/>
          <p:cNvSpPr/>
          <p:nvPr userDrawn="1"/>
        </p:nvSpPr>
        <p:spPr>
          <a:xfrm>
            <a:off x="1067504" y="4549516"/>
            <a:ext cx="405696" cy="278600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9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608669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</a:p>
        </p:txBody>
      </p:sp>
      <p:sp>
        <p:nvSpPr>
          <p:cNvPr id="51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9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52" name="Rounded Rectangle 51"/>
          <p:cNvSpPr/>
          <p:nvPr userDrawn="1"/>
        </p:nvSpPr>
        <p:spPr>
          <a:xfrm>
            <a:off x="4815415" y="4549516"/>
            <a:ext cx="405696" cy="278600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356580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5356580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356580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56" name="Rounded Rectangle 55"/>
          <p:cNvSpPr/>
          <p:nvPr userDrawn="1"/>
        </p:nvSpPr>
        <p:spPr>
          <a:xfrm>
            <a:off x="8534400" y="4549514"/>
            <a:ext cx="405696" cy="278600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075565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9075565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075565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284645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-406400" y="171537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805518" y="154432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805519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-406400" y="319365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84392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805518" y="302260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805519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-406400" y="467193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684392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05518" y="450088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805519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70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10706102" y="185253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0787243" y="18982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21968" y="168148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21971" y="21622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10706102" y="333081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0787243" y="337653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421968" y="315976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421971" y="364055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10706102" y="480909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10787243" y="485481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6421968" y="463804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6421971" y="511883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/>
          <p:cNvSpPr>
            <a:spLocks noChangeAspect="1"/>
          </p:cNvSpPr>
          <p:nvPr userDrawn="1"/>
        </p:nvSpPr>
        <p:spPr>
          <a:xfrm>
            <a:off x="861369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64496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64501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099962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4518970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22088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2093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757555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4" name="Oval 33"/>
          <p:cNvSpPr>
            <a:spLocks noChangeAspect="1"/>
          </p:cNvSpPr>
          <p:nvPr userDrawn="1"/>
        </p:nvSpPr>
        <p:spPr>
          <a:xfrm>
            <a:off x="8199147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295917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29592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8453962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58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5" grpId="0" animBg="1"/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4" grpId="0" animBg="1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 bar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64496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64501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22088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2093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295917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29592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603251" y="1767848"/>
            <a:ext cx="10972800" cy="2833612"/>
            <a:chOff x="452438" y="1473206"/>
            <a:chExt cx="8229600" cy="2361343"/>
          </a:xfrm>
        </p:grpSpPr>
        <p:sp>
          <p:nvSpPr>
            <p:cNvPr id="2" name="TextBox 1"/>
            <p:cNvSpPr txBox="1"/>
            <p:nvPr userDrawn="1"/>
          </p:nvSpPr>
          <p:spPr>
            <a:xfrm>
              <a:off x="452438" y="1473206"/>
              <a:ext cx="3476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100</a:t>
              </a:r>
            </a:p>
          </p:txBody>
        </p:sp>
        <p:cxnSp>
          <p:nvCxnSpPr>
            <p:cNvPr id="4" name="Straight Connector 3"/>
            <p:cNvCxnSpPr/>
            <p:nvPr userDrawn="1"/>
          </p:nvCxnSpPr>
          <p:spPr>
            <a:xfrm>
              <a:off x="906408" y="16455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 userDrawn="1"/>
          </p:nvSpPr>
          <p:spPr>
            <a:xfrm>
              <a:off x="452438" y="3572939"/>
              <a:ext cx="2082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0</a:t>
              </a:r>
            </a:p>
          </p:txBody>
        </p:sp>
        <p:cxnSp>
          <p:nvCxnSpPr>
            <p:cNvPr id="25" name="Straight Connector 24"/>
            <p:cNvCxnSpPr/>
            <p:nvPr userDrawn="1"/>
          </p:nvCxnSpPr>
          <p:spPr>
            <a:xfrm>
              <a:off x="906408" y="3745305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 userDrawn="1"/>
          </p:nvSpPr>
          <p:spPr>
            <a:xfrm>
              <a:off x="452438" y="2540006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50</a:t>
              </a:r>
            </a:p>
          </p:txBody>
        </p:sp>
        <p:cxnSp>
          <p:nvCxnSpPr>
            <p:cNvPr id="27" name="Straight Connector 26"/>
            <p:cNvCxnSpPr/>
            <p:nvPr userDrawn="1"/>
          </p:nvCxnSpPr>
          <p:spPr>
            <a:xfrm>
              <a:off x="906408" y="27123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 userDrawn="1"/>
          </p:nvSpPr>
          <p:spPr>
            <a:xfrm>
              <a:off x="452438" y="2032006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75</a:t>
              </a:r>
            </a:p>
          </p:txBody>
        </p:sp>
        <p:cxnSp>
          <p:nvCxnSpPr>
            <p:cNvPr id="31" name="Straight Connector 30"/>
            <p:cNvCxnSpPr/>
            <p:nvPr userDrawn="1"/>
          </p:nvCxnSpPr>
          <p:spPr>
            <a:xfrm>
              <a:off x="906408" y="22043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 userDrawn="1"/>
          </p:nvSpPr>
          <p:spPr>
            <a:xfrm>
              <a:off x="452438" y="3064940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25</a:t>
              </a:r>
            </a:p>
          </p:txBody>
        </p:sp>
        <p:cxnSp>
          <p:nvCxnSpPr>
            <p:cNvPr id="33" name="Straight Connector 32"/>
            <p:cNvCxnSpPr/>
            <p:nvPr userDrawn="1"/>
          </p:nvCxnSpPr>
          <p:spPr>
            <a:xfrm>
              <a:off x="906408" y="3237306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636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331655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738048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331655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9215262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9621655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215262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331655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6738048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331655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215262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621655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15262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6331655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6738048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331655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78" hasCustomPrompt="1"/>
          </p:nvPr>
        </p:nvSpPr>
        <p:spPr>
          <a:xfrm>
            <a:off x="9215262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9621655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9215262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" name="Oval 36"/>
          <p:cNvSpPr>
            <a:spLocks noChangeAspect="1"/>
          </p:cNvSpPr>
          <p:nvPr userDrawn="1"/>
        </p:nvSpPr>
        <p:spPr>
          <a:xfrm flipH="1">
            <a:off x="6331655" y="1568515"/>
            <a:ext cx="288000" cy="259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val 37"/>
          <p:cNvSpPr>
            <a:spLocks noChangeAspect="1"/>
          </p:cNvSpPr>
          <p:nvPr userDrawn="1"/>
        </p:nvSpPr>
        <p:spPr>
          <a:xfrm flipH="1">
            <a:off x="9215261" y="1568515"/>
            <a:ext cx="288000" cy="259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val 38"/>
          <p:cNvSpPr>
            <a:spLocks noChangeAspect="1"/>
          </p:cNvSpPr>
          <p:nvPr userDrawn="1"/>
        </p:nvSpPr>
        <p:spPr>
          <a:xfrm flipH="1">
            <a:off x="6331655" y="3174886"/>
            <a:ext cx="288000" cy="259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val 39"/>
          <p:cNvSpPr>
            <a:spLocks noChangeAspect="1"/>
          </p:cNvSpPr>
          <p:nvPr userDrawn="1"/>
        </p:nvSpPr>
        <p:spPr>
          <a:xfrm flipH="1">
            <a:off x="9215261" y="3174886"/>
            <a:ext cx="288000" cy="259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val 40"/>
          <p:cNvSpPr>
            <a:spLocks noChangeAspect="1"/>
          </p:cNvSpPr>
          <p:nvPr userDrawn="1"/>
        </p:nvSpPr>
        <p:spPr>
          <a:xfrm flipH="1">
            <a:off x="6331655" y="4762168"/>
            <a:ext cx="288000" cy="2592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val 41"/>
          <p:cNvSpPr>
            <a:spLocks noChangeAspect="1"/>
          </p:cNvSpPr>
          <p:nvPr userDrawn="1"/>
        </p:nvSpPr>
        <p:spPr>
          <a:xfrm flipH="1">
            <a:off x="9215261" y="4762168"/>
            <a:ext cx="288000" cy="2592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3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009644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1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9215262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9621655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215262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03251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1009644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03251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215262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621655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15262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603251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1009644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03251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 userDrawn="1"/>
        </p:nvGrpSpPr>
        <p:grpSpPr>
          <a:xfrm>
            <a:off x="3882071" y="1568515"/>
            <a:ext cx="3953299" cy="4873008"/>
            <a:chOff x="-1393297" y="-1336778"/>
            <a:chExt cx="6142038" cy="8412162"/>
          </a:xfrm>
        </p:grpSpPr>
        <p:grpSp>
          <p:nvGrpSpPr>
            <p:cNvPr id="2" name="Group 1"/>
            <p:cNvGrpSpPr/>
            <p:nvPr userDrawn="1"/>
          </p:nvGrpSpPr>
          <p:grpSpPr>
            <a:xfrm>
              <a:off x="-1393297" y="-1336778"/>
              <a:ext cx="6142038" cy="8412162"/>
              <a:chOff x="-1393297" y="-1336778"/>
              <a:chExt cx="6142038" cy="8412162"/>
            </a:xfrm>
          </p:grpSpPr>
          <p:sp>
            <p:nvSpPr>
              <p:cNvPr id="43" name="AutoShape 1"/>
              <p:cNvSpPr/>
              <p:nvPr userDrawn="1"/>
            </p:nvSpPr>
            <p:spPr bwMode="auto">
              <a:xfrm>
                <a:off x="-1385359" y="3649559"/>
                <a:ext cx="6134100" cy="3425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" y="0"/>
                    </a:moveTo>
                    <a:cubicBezTo>
                      <a:pt x="1" y="44"/>
                      <a:pt x="0" y="88"/>
                      <a:pt x="0" y="132"/>
                    </a:cubicBezTo>
                    <a:lnTo>
                      <a:pt x="0" y="2252"/>
                    </a:lnTo>
                    <a:cubicBezTo>
                      <a:pt x="0" y="12937"/>
                      <a:pt x="4834" y="21599"/>
                      <a:pt x="10799" y="21599"/>
                    </a:cubicBezTo>
                    <a:cubicBezTo>
                      <a:pt x="16763" y="21599"/>
                      <a:pt x="21599" y="12937"/>
                      <a:pt x="21599" y="2252"/>
                    </a:cubicBezTo>
                    <a:lnTo>
                      <a:pt x="21599" y="132"/>
                    </a:lnTo>
                    <a:cubicBezTo>
                      <a:pt x="21599" y="88"/>
                      <a:pt x="21598" y="44"/>
                      <a:pt x="21598" y="0"/>
                    </a:cubicBezTo>
                    <a:lnTo>
                      <a:pt x="18198" y="0"/>
                    </a:lnTo>
                    <a:lnTo>
                      <a:pt x="18198" y="2520"/>
                    </a:lnTo>
                    <a:cubicBezTo>
                      <a:pt x="18198" y="9811"/>
                      <a:pt x="14900" y="15722"/>
                      <a:pt x="10830" y="15722"/>
                    </a:cubicBezTo>
                    <a:cubicBezTo>
                      <a:pt x="6759" y="15722"/>
                      <a:pt x="3460" y="9811"/>
                      <a:pt x="3460" y="2520"/>
                    </a:cubicBezTo>
                    <a:lnTo>
                      <a:pt x="346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4" name="AutoShape 17"/>
              <p:cNvSpPr/>
              <p:nvPr userDrawn="1"/>
            </p:nvSpPr>
            <p:spPr bwMode="auto">
              <a:xfrm>
                <a:off x="2408766" y="-789091"/>
                <a:ext cx="993775" cy="5443538"/>
              </a:xfrm>
              <a:prstGeom prst="roundRect">
                <a:avLst>
                  <a:gd name="adj" fmla="val 49824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6" name="AutoShape 20"/>
              <p:cNvSpPr/>
              <p:nvPr userDrawn="1"/>
            </p:nvSpPr>
            <p:spPr bwMode="auto">
              <a:xfrm>
                <a:off x="-161397" y="-654153"/>
                <a:ext cx="993775" cy="5308600"/>
              </a:xfrm>
              <a:prstGeom prst="roundRect">
                <a:avLst>
                  <a:gd name="adj" fmla="val 49824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8" name="AutoShape 24"/>
              <p:cNvSpPr/>
              <p:nvPr userDrawn="1"/>
            </p:nvSpPr>
            <p:spPr bwMode="auto">
              <a:xfrm>
                <a:off x="1070503" y="-1336778"/>
                <a:ext cx="993775" cy="6003925"/>
              </a:xfrm>
              <a:prstGeom prst="roundRect">
                <a:avLst>
                  <a:gd name="adj" fmla="val 49824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0" name="AutoShape 27"/>
              <p:cNvSpPr/>
              <p:nvPr userDrawn="1"/>
            </p:nvSpPr>
            <p:spPr bwMode="auto">
              <a:xfrm>
                <a:off x="-1393297" y="2030309"/>
                <a:ext cx="993775" cy="2624138"/>
              </a:xfrm>
              <a:prstGeom prst="roundRect">
                <a:avLst>
                  <a:gd name="adj" fmla="val 49824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2" name="AutoShape 30"/>
              <p:cNvSpPr/>
              <p:nvPr userDrawn="1"/>
            </p:nvSpPr>
            <p:spPr bwMode="auto">
              <a:xfrm>
                <a:off x="3772428" y="561872"/>
                <a:ext cx="968375" cy="4060825"/>
              </a:xfrm>
              <a:prstGeom prst="roundRect">
                <a:avLst>
                  <a:gd name="adj" fmla="val 48509"/>
                </a:avLst>
              </a:prstGeom>
              <a:solidFill>
                <a:schemeClr val="accent5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45" name="AutoShape 18"/>
            <p:cNvSpPr/>
            <p:nvPr userDrawn="1"/>
          </p:nvSpPr>
          <p:spPr bwMode="auto">
            <a:xfrm>
              <a:off x="2415116" y="1404214"/>
              <a:ext cx="969962" cy="968375"/>
            </a:xfrm>
            <a:prstGeom prst="roundRect">
              <a:avLst>
                <a:gd name="adj" fmla="val 49819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7" name="AutoShape 21"/>
            <p:cNvSpPr/>
            <p:nvPr userDrawn="1"/>
          </p:nvSpPr>
          <p:spPr bwMode="auto">
            <a:xfrm>
              <a:off x="-159809" y="1404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9" name="AutoShape 25"/>
            <p:cNvSpPr/>
            <p:nvPr userDrawn="1"/>
          </p:nvSpPr>
          <p:spPr bwMode="auto">
            <a:xfrm>
              <a:off x="1072091" y="388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51" name="AutoShape 28"/>
            <p:cNvSpPr/>
            <p:nvPr userDrawn="1"/>
          </p:nvSpPr>
          <p:spPr bwMode="auto">
            <a:xfrm>
              <a:off x="-1379009" y="2420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53" name="AutoShape 31"/>
            <p:cNvSpPr/>
            <p:nvPr userDrawn="1"/>
          </p:nvSpPr>
          <p:spPr bwMode="auto">
            <a:xfrm>
              <a:off x="3772428" y="240178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</p:grpSp>
      <p:sp>
        <p:nvSpPr>
          <p:cNvPr id="54" name="Text Placeholder 7"/>
          <p:cNvSpPr>
            <a:spLocks noGrp="1" noChangeAspect="1"/>
          </p:cNvSpPr>
          <p:nvPr>
            <p:ph type="body" sz="quarter" idx="81" hasCustomPrompt="1"/>
          </p:nvPr>
        </p:nvSpPr>
        <p:spPr>
          <a:xfrm>
            <a:off x="3917827" y="3734194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/>
              <a:t>01</a:t>
            </a:r>
          </a:p>
        </p:txBody>
      </p:sp>
      <p:sp>
        <p:nvSpPr>
          <p:cNvPr id="55" name="Text Placeholder 7"/>
          <p:cNvSpPr>
            <a:spLocks noGrp="1" noChangeAspect="1"/>
          </p:cNvSpPr>
          <p:nvPr>
            <p:ph type="body" sz="quarter" idx="47" hasCustomPrompt="1"/>
          </p:nvPr>
        </p:nvSpPr>
        <p:spPr>
          <a:xfrm>
            <a:off x="4697095" y="3159647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/>
              <a:t>02</a:t>
            </a:r>
          </a:p>
        </p:txBody>
      </p:sp>
      <p:sp>
        <p:nvSpPr>
          <p:cNvPr id="56" name="Text Placeholder 7"/>
          <p:cNvSpPr>
            <a:spLocks noGrp="1" noChangeAspect="1"/>
          </p:cNvSpPr>
          <p:nvPr>
            <p:ph type="body" sz="quarter" idx="48" hasCustomPrompt="1"/>
          </p:nvPr>
        </p:nvSpPr>
        <p:spPr>
          <a:xfrm>
            <a:off x="5500482" y="2567771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/>
              <a:t>03</a:t>
            </a:r>
          </a:p>
        </p:txBody>
      </p:sp>
      <p:sp>
        <p:nvSpPr>
          <p:cNvPr id="57" name="Text Placeholder 7"/>
          <p:cNvSpPr>
            <a:spLocks noGrp="1" noChangeAspect="1"/>
          </p:cNvSpPr>
          <p:nvPr>
            <p:ph type="body" sz="quarter" idx="49" hasCustomPrompt="1"/>
          </p:nvPr>
        </p:nvSpPr>
        <p:spPr>
          <a:xfrm>
            <a:off x="6361221" y="3137655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/>
              <a:t>04</a:t>
            </a:r>
          </a:p>
        </p:txBody>
      </p:sp>
      <p:sp>
        <p:nvSpPr>
          <p:cNvPr id="58" name="Text Placeholder 7"/>
          <p:cNvSpPr>
            <a:spLocks noGrp="1" noChangeAspect="1"/>
          </p:cNvSpPr>
          <p:nvPr>
            <p:ph type="body" sz="quarter" idx="50" hasCustomPrompt="1"/>
          </p:nvPr>
        </p:nvSpPr>
        <p:spPr>
          <a:xfrm>
            <a:off x="7245102" y="3733557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/>
              <a:t>05</a:t>
            </a:r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03254" y="152788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01</a:t>
            </a: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215265" y="152788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02</a:t>
            </a:r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03254" y="3144408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03</a:t>
            </a:r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85" hasCustomPrompt="1"/>
          </p:nvPr>
        </p:nvSpPr>
        <p:spPr>
          <a:xfrm>
            <a:off x="9215265" y="3144408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04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86" hasCustomPrompt="1"/>
          </p:nvPr>
        </p:nvSpPr>
        <p:spPr>
          <a:xfrm>
            <a:off x="603254" y="474693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5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70537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500"/>
                            </p:stCondLst>
                            <p:childTnLst>
                              <p:par>
                                <p:cTn id="15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65521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20083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857384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 flipH="1">
            <a:off x="569384" y="4289746"/>
            <a:ext cx="240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857384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15"/>
          <p:cNvSpPr>
            <a:spLocks noChangeAspect="1"/>
          </p:cNvSpPr>
          <p:nvPr userDrawn="1"/>
        </p:nvSpPr>
        <p:spPr>
          <a:xfrm flipH="1">
            <a:off x="569384" y="4655506"/>
            <a:ext cx="240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630045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17"/>
          <p:cNvSpPr>
            <a:spLocks noChangeAspect="1"/>
          </p:cNvSpPr>
          <p:nvPr userDrawn="1"/>
        </p:nvSpPr>
        <p:spPr>
          <a:xfrm flipH="1">
            <a:off x="3342045" y="4289746"/>
            <a:ext cx="240000" cy="216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630045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 flipH="1">
            <a:off x="3342045" y="4655506"/>
            <a:ext cx="240000" cy="216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318040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Oval 21"/>
          <p:cNvSpPr>
            <a:spLocks noChangeAspect="1"/>
          </p:cNvSpPr>
          <p:nvPr userDrawn="1"/>
        </p:nvSpPr>
        <p:spPr>
          <a:xfrm flipH="1">
            <a:off x="6030040" y="4289746"/>
            <a:ext cx="240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318040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 flipH="1">
            <a:off x="6030040" y="4655506"/>
            <a:ext cx="240000" cy="21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006035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6" name="Oval 25"/>
          <p:cNvSpPr>
            <a:spLocks noChangeAspect="1"/>
          </p:cNvSpPr>
          <p:nvPr userDrawn="1"/>
        </p:nvSpPr>
        <p:spPr>
          <a:xfrm flipH="1">
            <a:off x="8718035" y="4289746"/>
            <a:ext cx="240000" cy="216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006035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 flipH="1">
            <a:off x="8718035" y="4655506"/>
            <a:ext cx="240000" cy="216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49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6148-913B-44E0-8EEA-E0B3831FB5F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B6250-F514-4291-BBAA-CBB517D978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523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166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lide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iluete-map.png"/>
          <p:cNvPicPr>
            <a:picLocks noChangeAspect="1"/>
          </p:cNvPicPr>
          <p:nvPr userDrawn="1"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1" y="1143410"/>
            <a:ext cx="10972800" cy="5402555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80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5" name="Rounded Rectangle 4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ounded Rectangle 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39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603252" y="1467760"/>
            <a:ext cx="3931576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603254" y="1949956"/>
            <a:ext cx="393157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23715" y="2280931"/>
            <a:ext cx="3910188" cy="215228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85394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23714" y="5427908"/>
            <a:ext cx="3910188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3714" y="4769500"/>
            <a:ext cx="3910188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23714" y="5181089"/>
            <a:ext cx="3910188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33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59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3" y="5482494"/>
            <a:ext cx="521052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4664085"/>
            <a:ext cx="5233107" cy="45437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1" y="5151355"/>
            <a:ext cx="519924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6365523" y="5482494"/>
            <a:ext cx="521052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342944" y="4664085"/>
            <a:ext cx="5233107" cy="45437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2016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6376811" y="5151355"/>
            <a:ext cx="519924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29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s resul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51748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51748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50%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51748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3351388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3351388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50%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3351388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286494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6286494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50%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286494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192684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192684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50%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192684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18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369621"/>
            <a:ext cx="10972800" cy="3507180"/>
          </a:xfrm>
          <a:custGeom>
            <a:avLst/>
            <a:gdLst/>
            <a:ahLst/>
            <a:cxnLst/>
            <a:rect l="l" t="t" r="r" b="b"/>
            <a:pathLst>
              <a:path w="8229600" h="2922650">
                <a:moveTo>
                  <a:pt x="1461325" y="0"/>
                </a:moveTo>
                <a:lnTo>
                  <a:pt x="6768275" y="0"/>
                </a:lnTo>
                <a:cubicBezTo>
                  <a:pt x="7575343" y="0"/>
                  <a:pt x="8229600" y="654257"/>
                  <a:pt x="8229600" y="1461325"/>
                </a:cubicBezTo>
                <a:cubicBezTo>
                  <a:pt x="8229600" y="2268393"/>
                  <a:pt x="7575343" y="2922650"/>
                  <a:pt x="6768275" y="2922650"/>
                </a:cubicBezTo>
                <a:lnTo>
                  <a:pt x="1461325" y="2922650"/>
                </a:lnTo>
                <a:cubicBezTo>
                  <a:pt x="654257" y="2922650"/>
                  <a:pt x="0" y="2268393"/>
                  <a:pt x="0" y="1461325"/>
                </a:cubicBezTo>
                <a:cubicBezTo>
                  <a:pt x="0" y="654257"/>
                  <a:pt x="654257" y="0"/>
                  <a:pt x="146132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6126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473207"/>
            <a:ext cx="5204883" cy="3447167"/>
          </a:xfrm>
          <a:custGeom>
            <a:avLst/>
            <a:gdLst/>
            <a:ahLst/>
            <a:cxnLst/>
            <a:rect l="l" t="t" r="r" b="b"/>
            <a:pathLst>
              <a:path w="3903662" h="2872639">
                <a:moveTo>
                  <a:pt x="522813" y="0"/>
                </a:moveTo>
                <a:lnTo>
                  <a:pt x="3380849" y="0"/>
                </a:lnTo>
                <a:cubicBezTo>
                  <a:pt x="3669591" y="0"/>
                  <a:pt x="3903662" y="234071"/>
                  <a:pt x="3903662" y="522813"/>
                </a:cubicBezTo>
                <a:lnTo>
                  <a:pt x="3903662" y="2872639"/>
                </a:lnTo>
                <a:lnTo>
                  <a:pt x="0" y="2872639"/>
                </a:lnTo>
                <a:lnTo>
                  <a:pt x="0" y="522813"/>
                </a:lnTo>
                <a:cubicBezTo>
                  <a:pt x="0" y="234071"/>
                  <a:pt x="234071" y="0"/>
                  <a:pt x="52281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603251" y="4920371"/>
            <a:ext cx="5204883" cy="1310640"/>
          </a:xfrm>
          <a:custGeom>
            <a:avLst/>
            <a:gdLst/>
            <a:ahLst/>
            <a:cxnLst/>
            <a:rect l="l" t="t" r="r" b="b"/>
            <a:pathLst>
              <a:path w="3903662" h="1092200">
                <a:moveTo>
                  <a:pt x="0" y="0"/>
                </a:moveTo>
                <a:lnTo>
                  <a:pt x="3903662" y="0"/>
                </a:lnTo>
                <a:lnTo>
                  <a:pt x="3903662" y="595030"/>
                </a:lnTo>
                <a:cubicBezTo>
                  <a:pt x="3903662" y="869609"/>
                  <a:pt x="3681071" y="1092200"/>
                  <a:pt x="3406492" y="1092200"/>
                </a:cubicBezTo>
                <a:lnTo>
                  <a:pt x="497170" y="1092200"/>
                </a:lnTo>
                <a:cubicBezTo>
                  <a:pt x="222591" y="1092200"/>
                  <a:pt x="0" y="869609"/>
                  <a:pt x="0" y="595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948267" y="5140217"/>
            <a:ext cx="46228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948267" y="5434998"/>
            <a:ext cx="4622800" cy="6131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371168" y="1473207"/>
            <a:ext cx="5204883" cy="3447167"/>
          </a:xfrm>
          <a:custGeom>
            <a:avLst/>
            <a:gdLst/>
            <a:ahLst/>
            <a:cxnLst/>
            <a:rect l="l" t="t" r="r" b="b"/>
            <a:pathLst>
              <a:path w="3903662" h="2872639">
                <a:moveTo>
                  <a:pt x="522813" y="0"/>
                </a:moveTo>
                <a:lnTo>
                  <a:pt x="3380849" y="0"/>
                </a:lnTo>
                <a:cubicBezTo>
                  <a:pt x="3669591" y="0"/>
                  <a:pt x="3903662" y="234071"/>
                  <a:pt x="3903662" y="522813"/>
                </a:cubicBezTo>
                <a:lnTo>
                  <a:pt x="3903662" y="2872639"/>
                </a:lnTo>
                <a:lnTo>
                  <a:pt x="0" y="2872639"/>
                </a:lnTo>
                <a:lnTo>
                  <a:pt x="0" y="522813"/>
                </a:lnTo>
                <a:cubicBezTo>
                  <a:pt x="0" y="234071"/>
                  <a:pt x="234071" y="0"/>
                  <a:pt x="52281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Rounded Rectangle 16"/>
          <p:cNvSpPr/>
          <p:nvPr userDrawn="1"/>
        </p:nvSpPr>
        <p:spPr>
          <a:xfrm>
            <a:off x="6371168" y="4920371"/>
            <a:ext cx="5204883" cy="1310640"/>
          </a:xfrm>
          <a:custGeom>
            <a:avLst/>
            <a:gdLst/>
            <a:ahLst/>
            <a:cxnLst/>
            <a:rect l="l" t="t" r="r" b="b"/>
            <a:pathLst>
              <a:path w="3903662" h="1092200">
                <a:moveTo>
                  <a:pt x="0" y="0"/>
                </a:moveTo>
                <a:lnTo>
                  <a:pt x="3903662" y="0"/>
                </a:lnTo>
                <a:lnTo>
                  <a:pt x="3903662" y="595030"/>
                </a:lnTo>
                <a:cubicBezTo>
                  <a:pt x="3903662" y="869609"/>
                  <a:pt x="3681071" y="1092200"/>
                  <a:pt x="3406492" y="1092200"/>
                </a:cubicBezTo>
                <a:lnTo>
                  <a:pt x="497170" y="1092200"/>
                </a:lnTo>
                <a:cubicBezTo>
                  <a:pt x="222591" y="1092200"/>
                  <a:pt x="0" y="869609"/>
                  <a:pt x="0" y="5950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716184" y="5140217"/>
            <a:ext cx="46228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6716184" y="5434998"/>
            <a:ext cx="4622800" cy="6131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602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7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animBg="1"/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603251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8539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67748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567748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2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345518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4345518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3" name="Rounded Rectangle 28"/>
          <p:cNvSpPr/>
          <p:nvPr userDrawn="1"/>
        </p:nvSpPr>
        <p:spPr>
          <a:xfrm>
            <a:off x="4345518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610805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310014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5310014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8315782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8315782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28"/>
          <p:cNvSpPr/>
          <p:nvPr userDrawn="1"/>
        </p:nvSpPr>
        <p:spPr>
          <a:xfrm>
            <a:off x="8315782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8581069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80279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9280279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4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1577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9" grpId="0" animBg="1"/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6148-913B-44E0-8EEA-E0B3831FB5F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B6250-F514-4291-BBAA-CBB517D978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1333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8539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67748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567748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345517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610805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310014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5310014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8050904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8327069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026279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9026279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1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4345517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77"/>
          </p:nvPr>
        </p:nvSpPr>
        <p:spPr>
          <a:xfrm>
            <a:off x="8050904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2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  <p:bldP spid="30" grpId="0"/>
      <p:bldP spid="43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721784" y="1394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8" name="Rounded Rectangle 18"/>
          <p:cNvSpPr/>
          <p:nvPr userDrawn="1"/>
        </p:nvSpPr>
        <p:spPr>
          <a:xfrm>
            <a:off x="721784" y="2929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066800" y="2991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1066800" y="3286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608235" y="1394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Rounded Rectangle 18"/>
          <p:cNvSpPr/>
          <p:nvPr userDrawn="1"/>
        </p:nvSpPr>
        <p:spPr>
          <a:xfrm>
            <a:off x="6608235" y="2929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953251" y="2991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6953251" y="3286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69"/>
          </p:nvPr>
        </p:nvSpPr>
        <p:spPr>
          <a:xfrm>
            <a:off x="721784" y="4061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Rounded Rectangle 18"/>
          <p:cNvSpPr/>
          <p:nvPr userDrawn="1"/>
        </p:nvSpPr>
        <p:spPr>
          <a:xfrm>
            <a:off x="721784" y="5596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1066800" y="5658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1066800" y="5953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6608235" y="4061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6" name="Rounded Rectangle 18"/>
          <p:cNvSpPr/>
          <p:nvPr userDrawn="1"/>
        </p:nvSpPr>
        <p:spPr>
          <a:xfrm>
            <a:off x="6608235" y="5596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53251" y="5658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74" hasCustomPrompt="1"/>
          </p:nvPr>
        </p:nvSpPr>
        <p:spPr>
          <a:xfrm>
            <a:off x="6953251" y="5953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6802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animBg="1"/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4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4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4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3448053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3448053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3448053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6225121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6225121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225121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9078903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9078903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9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9078903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7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images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838451" y="181394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2838451" y="210872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2" y="180149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8589435" y="181394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8589435" y="210872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6354236" y="180149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2838451" y="399326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2838451" y="428804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03252" y="398081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8589435" y="399326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8589435" y="428804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6354236" y="398081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34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ircl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575738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3617386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3589871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654685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519338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953770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6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9510187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60325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24938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3617386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2" name="Picture Placeholder 2"/>
          <p:cNvSpPr>
            <a:spLocks noGrp="1" noChangeAspect="1"/>
          </p:cNvSpPr>
          <p:nvPr>
            <p:ph type="pic" sz="quarter" idx="78"/>
          </p:nvPr>
        </p:nvSpPr>
        <p:spPr>
          <a:xfrm>
            <a:off x="3539071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54685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4" name="Picture Placeholder 2"/>
          <p:cNvSpPr>
            <a:spLocks noGrp="1" noChangeAspect="1"/>
          </p:cNvSpPr>
          <p:nvPr>
            <p:ph type="pic" sz="quarter" idx="80"/>
          </p:nvPr>
        </p:nvSpPr>
        <p:spPr>
          <a:xfrm>
            <a:off x="6468538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953770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6" name="Picture Placeholder 2"/>
          <p:cNvSpPr>
            <a:spLocks noGrp="1" noChangeAspect="1"/>
          </p:cNvSpPr>
          <p:nvPr>
            <p:ph type="pic" sz="quarter" idx="82"/>
          </p:nvPr>
        </p:nvSpPr>
        <p:spPr>
          <a:xfrm>
            <a:off x="9459387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8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/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/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32886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1" name="Rounded Rectangle 30"/>
          <p:cNvSpPr/>
          <p:nvPr userDrawn="1"/>
        </p:nvSpPr>
        <p:spPr>
          <a:xfrm>
            <a:off x="622447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65"/>
          </p:nvPr>
        </p:nvSpPr>
        <p:spPr>
          <a:xfrm>
            <a:off x="280035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7" name="Rounded Rectangle 30"/>
          <p:cNvSpPr/>
          <p:nvPr userDrawn="1"/>
        </p:nvSpPr>
        <p:spPr>
          <a:xfrm>
            <a:off x="278991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506533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30"/>
          <p:cNvSpPr/>
          <p:nvPr userDrawn="1"/>
        </p:nvSpPr>
        <p:spPr>
          <a:xfrm>
            <a:off x="505489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735133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1" name="Rounded Rectangle 30"/>
          <p:cNvSpPr/>
          <p:nvPr userDrawn="1"/>
        </p:nvSpPr>
        <p:spPr>
          <a:xfrm>
            <a:off x="734089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68"/>
          </p:nvPr>
        </p:nvSpPr>
        <p:spPr>
          <a:xfrm>
            <a:off x="9624486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Rounded Rectangle 30"/>
          <p:cNvSpPr/>
          <p:nvPr userDrawn="1"/>
        </p:nvSpPr>
        <p:spPr>
          <a:xfrm>
            <a:off x="9614047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1803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1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394298"/>
            <a:ext cx="10972800" cy="4574704"/>
          </a:xfrm>
          <a:prstGeom prst="rect">
            <a:avLst/>
          </a:prstGeom>
        </p:spPr>
        <p:txBody>
          <a:bodyPr vert="horz" lIns="95057" tIns="47529" rIns="95057" bIns="47529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255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368898"/>
            <a:ext cx="10972800" cy="4889664"/>
          </a:xfrm>
          <a:prstGeom prst="rect">
            <a:avLst/>
          </a:prstGeom>
        </p:spPr>
        <p:txBody>
          <a:bodyPr vert="horz" lIns="95057" tIns="47529" rIns="95057" bIns="47529" numCol="2" spcCol="280728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110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406998"/>
            <a:ext cx="10972800" cy="4912524"/>
          </a:xfrm>
          <a:prstGeom prst="rect">
            <a:avLst/>
          </a:prstGeom>
        </p:spPr>
        <p:txBody>
          <a:bodyPr vert="horz" lIns="95057" tIns="47529" rIns="95057" bIns="47529" numCol="3" spcCol="280728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51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601613" y="-1231872"/>
            <a:ext cx="10634887" cy="7035124"/>
          </a:xfrm>
          <a:custGeom>
            <a:avLst/>
            <a:gdLst/>
            <a:ahLst/>
            <a:cxnLst/>
            <a:rect l="l" t="t" r="r" b="b"/>
            <a:pathLst>
              <a:path w="7976165" h="5862603">
                <a:moveTo>
                  <a:pt x="7653935" y="2067213"/>
                </a:moveTo>
                <a:cubicBezTo>
                  <a:pt x="7770559" y="2067213"/>
                  <a:pt x="7887183" y="2111704"/>
                  <a:pt x="7976165" y="2200685"/>
                </a:cubicBezTo>
                <a:cubicBezTo>
                  <a:pt x="8154128" y="2378648"/>
                  <a:pt x="8154128" y="2667183"/>
                  <a:pt x="7976165" y="2845147"/>
                </a:cubicBezTo>
                <a:lnTo>
                  <a:pt x="5069879" y="5751433"/>
                </a:lnTo>
                <a:cubicBezTo>
                  <a:pt x="4891915" y="5929396"/>
                  <a:pt x="4603380" y="5929396"/>
                  <a:pt x="4425417" y="5751433"/>
                </a:cubicBezTo>
                <a:cubicBezTo>
                  <a:pt x="4247454" y="5573470"/>
                  <a:pt x="4247454" y="5284935"/>
                  <a:pt x="4425417" y="5106972"/>
                </a:cubicBezTo>
                <a:lnTo>
                  <a:pt x="7331703" y="2200685"/>
                </a:lnTo>
                <a:cubicBezTo>
                  <a:pt x="7420685" y="2111704"/>
                  <a:pt x="7537310" y="2067213"/>
                  <a:pt x="7653935" y="2067213"/>
                </a:cubicBezTo>
                <a:close/>
                <a:moveTo>
                  <a:pt x="6544741" y="1630098"/>
                </a:moveTo>
                <a:cubicBezTo>
                  <a:pt x="6661367" y="1630098"/>
                  <a:pt x="6777990" y="1674589"/>
                  <a:pt x="6866973" y="1763570"/>
                </a:cubicBezTo>
                <a:cubicBezTo>
                  <a:pt x="7044936" y="1941533"/>
                  <a:pt x="7044936" y="2230068"/>
                  <a:pt x="6866973" y="2408032"/>
                </a:cubicBezTo>
                <a:lnTo>
                  <a:pt x="3495076" y="5779929"/>
                </a:lnTo>
                <a:cubicBezTo>
                  <a:pt x="3317112" y="5957892"/>
                  <a:pt x="3028578" y="5957892"/>
                  <a:pt x="2850614" y="5779929"/>
                </a:cubicBezTo>
                <a:cubicBezTo>
                  <a:pt x="2672651" y="5601966"/>
                  <a:pt x="2672651" y="5313431"/>
                  <a:pt x="2850614" y="5135467"/>
                </a:cubicBezTo>
                <a:lnTo>
                  <a:pt x="6222511" y="1763571"/>
                </a:lnTo>
                <a:cubicBezTo>
                  <a:pt x="6311493" y="1674589"/>
                  <a:pt x="6428118" y="1630098"/>
                  <a:pt x="6544741" y="1630098"/>
                </a:cubicBezTo>
                <a:close/>
                <a:moveTo>
                  <a:pt x="6609833" y="11903"/>
                </a:moveTo>
                <a:cubicBezTo>
                  <a:pt x="6726458" y="11903"/>
                  <a:pt x="6843082" y="56394"/>
                  <a:pt x="6932064" y="145375"/>
                </a:cubicBezTo>
                <a:cubicBezTo>
                  <a:pt x="7110027" y="323338"/>
                  <a:pt x="7110027" y="611873"/>
                  <a:pt x="6932064" y="789837"/>
                </a:cubicBezTo>
                <a:lnTo>
                  <a:pt x="1992770" y="5729131"/>
                </a:lnTo>
                <a:cubicBezTo>
                  <a:pt x="1814807" y="5907094"/>
                  <a:pt x="1526272" y="5907094"/>
                  <a:pt x="1348308" y="5729130"/>
                </a:cubicBezTo>
                <a:cubicBezTo>
                  <a:pt x="1170346" y="5551168"/>
                  <a:pt x="1170346" y="5262633"/>
                  <a:pt x="1348309" y="5084670"/>
                </a:cubicBezTo>
                <a:lnTo>
                  <a:pt x="6287603" y="145375"/>
                </a:lnTo>
                <a:cubicBezTo>
                  <a:pt x="6376584" y="56394"/>
                  <a:pt x="6493209" y="11903"/>
                  <a:pt x="6609833" y="11903"/>
                </a:cubicBezTo>
                <a:close/>
                <a:moveTo>
                  <a:pt x="5515050" y="0"/>
                </a:moveTo>
                <a:cubicBezTo>
                  <a:pt x="5581109" y="1"/>
                  <a:pt x="5647168" y="25201"/>
                  <a:pt x="5697568" y="75602"/>
                </a:cubicBezTo>
                <a:cubicBezTo>
                  <a:pt x="5798370" y="176403"/>
                  <a:pt x="5798370" y="339835"/>
                  <a:pt x="5697568" y="440637"/>
                </a:cubicBezTo>
                <a:lnTo>
                  <a:pt x="365035" y="5773170"/>
                </a:lnTo>
                <a:cubicBezTo>
                  <a:pt x="264233" y="5873972"/>
                  <a:pt x="100801" y="5873972"/>
                  <a:pt x="0" y="5773170"/>
                </a:cubicBezTo>
                <a:cubicBezTo>
                  <a:pt x="-100802" y="5672369"/>
                  <a:pt x="-100802" y="5508937"/>
                  <a:pt x="0" y="5408135"/>
                </a:cubicBezTo>
                <a:lnTo>
                  <a:pt x="5332533" y="75602"/>
                </a:lnTo>
                <a:cubicBezTo>
                  <a:pt x="5382934" y="25200"/>
                  <a:pt x="5448992" y="0"/>
                  <a:pt x="55150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Rounded Rectangle 18"/>
          <p:cNvSpPr/>
          <p:nvPr userDrawn="1"/>
        </p:nvSpPr>
        <p:spPr>
          <a:xfrm rot="18900000">
            <a:off x="5793654" y="296271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38973" y="1958629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973" y="2542427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Subtitle</a:t>
            </a:r>
            <a:endParaRPr lang="es-ES_tradnl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9434" y="2975003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526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6148-913B-44E0-8EEA-E0B3831FB5F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B6250-F514-4291-BBAA-CBB517D978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8012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-3304233" y="563719"/>
            <a:ext cx="9242753" cy="7509636"/>
          </a:xfrm>
          <a:custGeom>
            <a:avLst/>
            <a:gdLst/>
            <a:ahLst/>
            <a:cxnLst/>
            <a:rect l="l" t="t" r="r" b="b"/>
            <a:pathLst>
              <a:path w="6932065" h="6258030">
                <a:moveTo>
                  <a:pt x="6544742" y="2108199"/>
                </a:moveTo>
                <a:cubicBezTo>
                  <a:pt x="6661367" y="2108199"/>
                  <a:pt x="6777992" y="2152691"/>
                  <a:pt x="6866974" y="2241671"/>
                </a:cubicBezTo>
                <a:cubicBezTo>
                  <a:pt x="7044937" y="2419635"/>
                  <a:pt x="7044937" y="2708170"/>
                  <a:pt x="6866974" y="2886133"/>
                </a:cubicBezTo>
                <a:lnTo>
                  <a:pt x="3495076" y="6258030"/>
                </a:lnTo>
                <a:cubicBezTo>
                  <a:pt x="3317113" y="6435994"/>
                  <a:pt x="3028578" y="6435994"/>
                  <a:pt x="2850615" y="6258030"/>
                </a:cubicBezTo>
                <a:cubicBezTo>
                  <a:pt x="2672652" y="6080067"/>
                  <a:pt x="2672652" y="5791532"/>
                  <a:pt x="2850615" y="5613569"/>
                </a:cubicBezTo>
                <a:lnTo>
                  <a:pt x="6222513" y="2241671"/>
                </a:lnTo>
                <a:cubicBezTo>
                  <a:pt x="6311494" y="2152690"/>
                  <a:pt x="6428118" y="2108199"/>
                  <a:pt x="6544742" y="2108199"/>
                </a:cubicBezTo>
                <a:close/>
                <a:moveTo>
                  <a:pt x="6609834" y="490004"/>
                </a:moveTo>
                <a:cubicBezTo>
                  <a:pt x="6726459" y="490004"/>
                  <a:pt x="6843084" y="534495"/>
                  <a:pt x="6932065" y="623477"/>
                </a:cubicBezTo>
                <a:cubicBezTo>
                  <a:pt x="7110028" y="801440"/>
                  <a:pt x="7110028" y="1089975"/>
                  <a:pt x="6932065" y="1267938"/>
                </a:cubicBezTo>
                <a:lnTo>
                  <a:pt x="1992770" y="6207232"/>
                </a:lnTo>
                <a:cubicBezTo>
                  <a:pt x="1814808" y="6385196"/>
                  <a:pt x="1526273" y="6385196"/>
                  <a:pt x="1348309" y="6207232"/>
                </a:cubicBezTo>
                <a:cubicBezTo>
                  <a:pt x="1170346" y="6029269"/>
                  <a:pt x="1170346" y="5740734"/>
                  <a:pt x="1348309" y="5562771"/>
                </a:cubicBezTo>
                <a:lnTo>
                  <a:pt x="6287604" y="623477"/>
                </a:lnTo>
                <a:cubicBezTo>
                  <a:pt x="6376585" y="534495"/>
                  <a:pt x="6493210" y="490004"/>
                  <a:pt x="6609834" y="490004"/>
                </a:cubicBezTo>
                <a:close/>
                <a:moveTo>
                  <a:pt x="5515052" y="478102"/>
                </a:moveTo>
                <a:cubicBezTo>
                  <a:pt x="5581110" y="478102"/>
                  <a:pt x="5647169" y="503302"/>
                  <a:pt x="5697569" y="553703"/>
                </a:cubicBezTo>
                <a:cubicBezTo>
                  <a:pt x="5798371" y="654505"/>
                  <a:pt x="5798371" y="817936"/>
                  <a:pt x="5697569" y="918738"/>
                </a:cubicBezTo>
                <a:lnTo>
                  <a:pt x="365036" y="6251272"/>
                </a:lnTo>
                <a:cubicBezTo>
                  <a:pt x="264234" y="6352073"/>
                  <a:pt x="100802" y="6352073"/>
                  <a:pt x="0" y="6251272"/>
                </a:cubicBezTo>
                <a:cubicBezTo>
                  <a:pt x="-100801" y="6150469"/>
                  <a:pt x="-100801" y="5987038"/>
                  <a:pt x="0" y="5886236"/>
                </a:cubicBezTo>
                <a:lnTo>
                  <a:pt x="5332534" y="553702"/>
                </a:lnTo>
                <a:cubicBezTo>
                  <a:pt x="5382935" y="503302"/>
                  <a:pt x="5448993" y="478101"/>
                  <a:pt x="5515052" y="478102"/>
                </a:cubicBezTo>
                <a:close/>
                <a:moveTo>
                  <a:pt x="4500043" y="0"/>
                </a:moveTo>
                <a:cubicBezTo>
                  <a:pt x="4616667" y="0"/>
                  <a:pt x="4733292" y="44491"/>
                  <a:pt x="4822273" y="133473"/>
                </a:cubicBezTo>
                <a:cubicBezTo>
                  <a:pt x="5000237" y="311436"/>
                  <a:pt x="5000237" y="599971"/>
                  <a:pt x="4822273" y="777934"/>
                </a:cubicBezTo>
                <a:lnTo>
                  <a:pt x="1450376" y="4149832"/>
                </a:lnTo>
                <a:cubicBezTo>
                  <a:pt x="1272413" y="4327795"/>
                  <a:pt x="983878" y="4327795"/>
                  <a:pt x="805915" y="4149832"/>
                </a:cubicBezTo>
                <a:cubicBezTo>
                  <a:pt x="627951" y="3971869"/>
                  <a:pt x="627951" y="3683333"/>
                  <a:pt x="805915" y="3505370"/>
                </a:cubicBezTo>
                <a:lnTo>
                  <a:pt x="4177812" y="133473"/>
                </a:lnTo>
                <a:cubicBezTo>
                  <a:pt x="4266794" y="44491"/>
                  <a:pt x="4383418" y="0"/>
                  <a:pt x="450004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 rot="18900000">
            <a:off x="137919" y="6788509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782573" y="2543223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782573" y="312702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Subtitle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803034" y="3559596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807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-1610899" y="-1708902"/>
            <a:ext cx="9242753" cy="7509636"/>
          </a:xfrm>
          <a:custGeom>
            <a:avLst/>
            <a:gdLst/>
            <a:ahLst/>
            <a:cxnLst/>
            <a:rect l="l" t="t" r="r" b="b"/>
            <a:pathLst>
              <a:path w="6932065" h="6258030">
                <a:moveTo>
                  <a:pt x="6544742" y="2108199"/>
                </a:moveTo>
                <a:cubicBezTo>
                  <a:pt x="6661367" y="2108199"/>
                  <a:pt x="6777992" y="2152691"/>
                  <a:pt x="6866974" y="2241671"/>
                </a:cubicBezTo>
                <a:cubicBezTo>
                  <a:pt x="7044937" y="2419635"/>
                  <a:pt x="7044937" y="2708170"/>
                  <a:pt x="6866974" y="2886133"/>
                </a:cubicBezTo>
                <a:lnTo>
                  <a:pt x="3495076" y="6258030"/>
                </a:lnTo>
                <a:cubicBezTo>
                  <a:pt x="3317113" y="6435994"/>
                  <a:pt x="3028578" y="6435994"/>
                  <a:pt x="2850615" y="6258030"/>
                </a:cubicBezTo>
                <a:cubicBezTo>
                  <a:pt x="2672652" y="6080067"/>
                  <a:pt x="2672652" y="5791532"/>
                  <a:pt x="2850615" y="5613569"/>
                </a:cubicBezTo>
                <a:lnTo>
                  <a:pt x="6222513" y="2241671"/>
                </a:lnTo>
                <a:cubicBezTo>
                  <a:pt x="6311494" y="2152690"/>
                  <a:pt x="6428118" y="2108199"/>
                  <a:pt x="6544742" y="2108199"/>
                </a:cubicBezTo>
                <a:close/>
                <a:moveTo>
                  <a:pt x="6609834" y="490004"/>
                </a:moveTo>
                <a:cubicBezTo>
                  <a:pt x="6726459" y="490004"/>
                  <a:pt x="6843084" y="534495"/>
                  <a:pt x="6932065" y="623477"/>
                </a:cubicBezTo>
                <a:cubicBezTo>
                  <a:pt x="7110028" y="801440"/>
                  <a:pt x="7110028" y="1089975"/>
                  <a:pt x="6932065" y="1267938"/>
                </a:cubicBezTo>
                <a:lnTo>
                  <a:pt x="1992770" y="6207232"/>
                </a:lnTo>
                <a:cubicBezTo>
                  <a:pt x="1814808" y="6385196"/>
                  <a:pt x="1526273" y="6385196"/>
                  <a:pt x="1348309" y="6207232"/>
                </a:cubicBezTo>
                <a:cubicBezTo>
                  <a:pt x="1170346" y="6029269"/>
                  <a:pt x="1170346" y="5740734"/>
                  <a:pt x="1348309" y="5562771"/>
                </a:cubicBezTo>
                <a:lnTo>
                  <a:pt x="6287604" y="623477"/>
                </a:lnTo>
                <a:cubicBezTo>
                  <a:pt x="6376585" y="534495"/>
                  <a:pt x="6493210" y="490004"/>
                  <a:pt x="6609834" y="490004"/>
                </a:cubicBezTo>
                <a:close/>
                <a:moveTo>
                  <a:pt x="5515052" y="478102"/>
                </a:moveTo>
                <a:cubicBezTo>
                  <a:pt x="5581110" y="478102"/>
                  <a:pt x="5647169" y="503302"/>
                  <a:pt x="5697569" y="553703"/>
                </a:cubicBezTo>
                <a:cubicBezTo>
                  <a:pt x="5798371" y="654505"/>
                  <a:pt x="5798371" y="817936"/>
                  <a:pt x="5697569" y="918738"/>
                </a:cubicBezTo>
                <a:lnTo>
                  <a:pt x="365036" y="6251272"/>
                </a:lnTo>
                <a:cubicBezTo>
                  <a:pt x="264234" y="6352073"/>
                  <a:pt x="100802" y="6352073"/>
                  <a:pt x="0" y="6251272"/>
                </a:cubicBezTo>
                <a:cubicBezTo>
                  <a:pt x="-100801" y="6150469"/>
                  <a:pt x="-100801" y="5987038"/>
                  <a:pt x="0" y="5886236"/>
                </a:cubicBezTo>
                <a:lnTo>
                  <a:pt x="5332534" y="553702"/>
                </a:lnTo>
                <a:cubicBezTo>
                  <a:pt x="5382935" y="503302"/>
                  <a:pt x="5448993" y="478101"/>
                  <a:pt x="5515052" y="478102"/>
                </a:cubicBezTo>
                <a:close/>
                <a:moveTo>
                  <a:pt x="4500043" y="0"/>
                </a:moveTo>
                <a:cubicBezTo>
                  <a:pt x="4616667" y="0"/>
                  <a:pt x="4733292" y="44491"/>
                  <a:pt x="4822273" y="133473"/>
                </a:cubicBezTo>
                <a:cubicBezTo>
                  <a:pt x="5000237" y="311436"/>
                  <a:pt x="5000237" y="599971"/>
                  <a:pt x="4822273" y="777934"/>
                </a:cubicBezTo>
                <a:lnTo>
                  <a:pt x="1450376" y="4149832"/>
                </a:lnTo>
                <a:cubicBezTo>
                  <a:pt x="1272413" y="4327795"/>
                  <a:pt x="983878" y="4327795"/>
                  <a:pt x="805915" y="4149832"/>
                </a:cubicBezTo>
                <a:cubicBezTo>
                  <a:pt x="627951" y="3971869"/>
                  <a:pt x="627951" y="3683333"/>
                  <a:pt x="805915" y="3505370"/>
                </a:cubicBezTo>
                <a:lnTo>
                  <a:pt x="4177812" y="133473"/>
                </a:lnTo>
                <a:cubicBezTo>
                  <a:pt x="4266794" y="44491"/>
                  <a:pt x="4383418" y="0"/>
                  <a:pt x="450004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 rot="18900000">
            <a:off x="1001518" y="5334424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138173" y="3247495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138173" y="3831293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Subtitle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158634" y="4263868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784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 rot="18900000">
            <a:off x="800771" y="3115671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 rot="18900000">
            <a:off x="2256987" y="3714319"/>
            <a:ext cx="4527448" cy="6538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 rot="18900000" flipV="1">
            <a:off x="-292739" y="3248182"/>
            <a:ext cx="6422592" cy="3703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 userDrawn="1"/>
        </p:nvSpPr>
        <p:spPr>
          <a:xfrm rot="18900000">
            <a:off x="627181" y="2201944"/>
            <a:ext cx="4527448" cy="6538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 Placeholder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82573" y="2543223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82573" y="312702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Subtitle</a:t>
            </a:r>
            <a:endParaRPr lang="es-ES_tradnl" dirty="0"/>
          </a:p>
        </p:txBody>
      </p:sp>
      <p:sp>
        <p:nvSpPr>
          <p:cNvPr id="9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803034" y="3559596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301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6" grpId="0" animBg="1"/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6148-913B-44E0-8EEA-E0B3831FB5F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B6250-F514-4291-BBAA-CBB517D978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277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6148-913B-44E0-8EEA-E0B3831FB5F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B6250-F514-4291-BBAA-CBB517D978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96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6148-913B-44E0-8EEA-E0B3831FB5F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B6250-F514-4291-BBAA-CBB517D978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666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6148-913B-44E0-8EEA-E0B3831FB5F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B6250-F514-4291-BBAA-CBB517D978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741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A6148-913B-44E0-8EEA-E0B3831FB5F4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B6250-F514-4291-BBAA-CBB517D978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79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8914" y="-4594"/>
            <a:ext cx="8157027" cy="6862594"/>
          </a:xfrm>
          <a:custGeom>
            <a:avLst/>
            <a:gdLst>
              <a:gd name="connsiteX0" fmla="*/ 0 w 8058365"/>
              <a:gd name="connsiteY0" fmla="*/ 0 h 6858594"/>
              <a:gd name="connsiteX1" fmla="*/ 6841847 w 8058365"/>
              <a:gd name="connsiteY1" fmla="*/ 0 h 6858594"/>
              <a:gd name="connsiteX2" fmla="*/ 8058365 w 8058365"/>
              <a:gd name="connsiteY2" fmla="*/ 1199673 h 6858594"/>
              <a:gd name="connsiteX3" fmla="*/ 2477804 w 8058365"/>
              <a:gd name="connsiteY3" fmla="*/ 6858594 h 6858594"/>
              <a:gd name="connsiteX4" fmla="*/ 0 w 8058365"/>
              <a:gd name="connsiteY4" fmla="*/ 6858594 h 685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8365" h="6858594">
                <a:moveTo>
                  <a:pt x="0" y="0"/>
                </a:moveTo>
                <a:lnTo>
                  <a:pt x="6841847" y="0"/>
                </a:lnTo>
                <a:lnTo>
                  <a:pt x="8058365" y="1199673"/>
                </a:lnTo>
                <a:lnTo>
                  <a:pt x="2477804" y="6858594"/>
                </a:lnTo>
                <a:lnTo>
                  <a:pt x="0" y="6858594"/>
                </a:lnTo>
                <a:close/>
              </a:path>
            </a:pathLst>
          </a:custGeom>
        </p:spPr>
      </p:pic>
      <p:sp>
        <p:nvSpPr>
          <p:cNvPr id="32" name="自由: 形状 31"/>
          <p:cNvSpPr/>
          <p:nvPr/>
        </p:nvSpPr>
        <p:spPr>
          <a:xfrm rot="2676033">
            <a:off x="4959590" y="-260204"/>
            <a:ext cx="2538006" cy="3949302"/>
          </a:xfrm>
          <a:custGeom>
            <a:avLst/>
            <a:gdLst>
              <a:gd name="connsiteX0" fmla="*/ 0 w 2538145"/>
              <a:gd name="connsiteY0" fmla="*/ 818109 h 3949518"/>
              <a:gd name="connsiteX1" fmla="*/ 829597 w 2538145"/>
              <a:gd name="connsiteY1" fmla="*/ 0 h 3949518"/>
              <a:gd name="connsiteX2" fmla="*/ 2538145 w 2538145"/>
              <a:gd name="connsiteY2" fmla="*/ 0 h 3949518"/>
              <a:gd name="connsiteX3" fmla="*/ 2538145 w 2538145"/>
              <a:gd name="connsiteY3" fmla="*/ 3131408 h 3949518"/>
              <a:gd name="connsiteX4" fmla="*/ 1708547 w 2538145"/>
              <a:gd name="connsiteY4" fmla="*/ 3949518 h 3949518"/>
              <a:gd name="connsiteX5" fmla="*/ 1708547 w 2538145"/>
              <a:gd name="connsiteY5" fmla="*/ 818109 h 394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145" h="3949518">
                <a:moveTo>
                  <a:pt x="0" y="818109"/>
                </a:moveTo>
                <a:lnTo>
                  <a:pt x="829597" y="0"/>
                </a:lnTo>
                <a:lnTo>
                  <a:pt x="2538145" y="0"/>
                </a:lnTo>
                <a:lnTo>
                  <a:pt x="2538145" y="3131408"/>
                </a:lnTo>
                <a:lnTo>
                  <a:pt x="1708547" y="3949518"/>
                </a:lnTo>
                <a:lnTo>
                  <a:pt x="1708547" y="818109"/>
                </a:lnTo>
                <a:close/>
              </a:path>
            </a:pathLst>
          </a:custGeom>
          <a:solidFill>
            <a:srgbClr val="6E0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7">
              <a:defRPr/>
            </a:pPr>
            <a:endParaRPr lang="zh-CN" altLang="en-US" sz="1799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579227" y="-4594"/>
            <a:ext cx="5648886" cy="6862594"/>
            <a:chOff x="2414569" y="-4783"/>
            <a:chExt cx="5649195" cy="6862971"/>
          </a:xfrm>
        </p:grpSpPr>
        <p:cxnSp>
          <p:nvCxnSpPr>
            <p:cNvPr id="34" name="直接连接符 33"/>
            <p:cNvCxnSpPr>
              <a:stCxn id="23" idx="1"/>
              <a:endCxn id="23" idx="2"/>
            </p:cNvCxnSpPr>
            <p:nvPr/>
          </p:nvCxnSpPr>
          <p:spPr>
            <a:xfrm>
              <a:off x="6832285" y="-4783"/>
              <a:ext cx="1231479" cy="1200439"/>
            </a:xfrm>
            <a:prstGeom prst="line">
              <a:avLst/>
            </a:prstGeom>
            <a:ln w="25400">
              <a:solidFill>
                <a:srgbClr val="2424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23" idx="3"/>
              <a:endCxn id="23" idx="2"/>
            </p:cNvCxnSpPr>
            <p:nvPr/>
          </p:nvCxnSpPr>
          <p:spPr>
            <a:xfrm flipV="1">
              <a:off x="2414569" y="1195656"/>
              <a:ext cx="5649195" cy="5662532"/>
            </a:xfrm>
            <a:prstGeom prst="line">
              <a:avLst/>
            </a:prstGeom>
            <a:ln w="25400">
              <a:solidFill>
                <a:srgbClr val="2424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67E3350-AD95-491E-8FBA-F9ED39B0D7C7}"/>
              </a:ext>
            </a:extLst>
          </p:cNvPr>
          <p:cNvSpPr txBox="1"/>
          <p:nvPr/>
        </p:nvSpPr>
        <p:spPr>
          <a:xfrm>
            <a:off x="4673600" y="3564629"/>
            <a:ext cx="7135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000000"/>
                </a:solidFill>
              </a:rPr>
              <a:t>面向</a:t>
            </a:r>
            <a:r>
              <a:rPr lang="en-US" altLang="zh-CN" sz="4800" b="1" dirty="0">
                <a:solidFill>
                  <a:srgbClr val="000000"/>
                </a:solidFill>
              </a:rPr>
              <a:t>API</a:t>
            </a:r>
            <a:r>
              <a:rPr lang="zh-CN" altLang="en-US" sz="4800" b="1" dirty="0">
                <a:solidFill>
                  <a:srgbClr val="000000"/>
                </a:solidFill>
              </a:rPr>
              <a:t>映射的在线查询与管理平台的设计与实现</a:t>
            </a:r>
            <a:endParaRPr lang="zh-CN" altLang="en-US" sz="4800" b="1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E7F776C-A9C0-486B-8ABE-9C53241ABD89}"/>
              </a:ext>
            </a:extLst>
          </p:cNvPr>
          <p:cNvCxnSpPr/>
          <p:nvPr/>
        </p:nvCxnSpPr>
        <p:spPr>
          <a:xfrm>
            <a:off x="5202314" y="5386719"/>
            <a:ext cx="6607231" cy="0"/>
          </a:xfrm>
          <a:prstGeom prst="line">
            <a:avLst/>
          </a:prstGeom>
          <a:ln w="38100">
            <a:solidFill>
              <a:srgbClr val="6E0E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5B3D102-8DC2-4D2D-A364-79ED37AF4BC6}"/>
              </a:ext>
            </a:extLst>
          </p:cNvPr>
          <p:cNvSpPr txBox="1"/>
          <p:nvPr/>
        </p:nvSpPr>
        <p:spPr>
          <a:xfrm>
            <a:off x="9736254" y="5679534"/>
            <a:ext cx="248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答辩人：李宸玮</a:t>
            </a:r>
            <a:endParaRPr lang="en-US" altLang="zh-CN" sz="20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导师：    张天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B445AC4-9652-4BE0-AF64-AEBDAAD82DD7}"/>
              </a:ext>
            </a:extLst>
          </p:cNvPr>
          <p:cNvGrpSpPr/>
          <p:nvPr/>
        </p:nvGrpSpPr>
        <p:grpSpPr>
          <a:xfrm>
            <a:off x="9106677" y="101598"/>
            <a:ext cx="2820209" cy="1144004"/>
            <a:chOff x="9944577" y="101598"/>
            <a:chExt cx="1982310" cy="80411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EB5AD2E-3C4E-4EA0-AE98-1C2F14D02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6853" y="250253"/>
              <a:ext cx="1350034" cy="57319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E126E75-96EA-47C2-AD65-7DC46AE51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577" y="101598"/>
              <a:ext cx="661051" cy="804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9049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43632"/>
            <a:ext cx="4162697" cy="692688"/>
            <a:chOff x="3339618" y="331302"/>
            <a:chExt cx="4157969" cy="667266"/>
          </a:xfrm>
          <a:solidFill>
            <a:srgbClr val="6E0F6D"/>
          </a:solidFill>
        </p:grpSpPr>
        <p:sp>
          <p:nvSpPr>
            <p:cNvPr id="40" name="任意多边形 39"/>
            <p:cNvSpPr/>
            <p:nvPr/>
          </p:nvSpPr>
          <p:spPr>
            <a:xfrm>
              <a:off x="4196871" y="331302"/>
              <a:ext cx="3300716" cy="667266"/>
            </a:xfrm>
            <a:custGeom>
              <a:avLst/>
              <a:gdLst>
                <a:gd name="connsiteX0" fmla="*/ 2234733 w 3300716"/>
                <a:gd name="connsiteY0" fmla="*/ 0 h 667266"/>
                <a:gd name="connsiteX1" fmla="*/ 3300716 w 3300716"/>
                <a:gd name="connsiteY1" fmla="*/ 659860 h 667266"/>
                <a:gd name="connsiteX2" fmla="*/ 3300716 w 3300716"/>
                <a:gd name="connsiteY2" fmla="*/ 667266 h 667266"/>
                <a:gd name="connsiteX3" fmla="*/ 0 w 3300716"/>
                <a:gd name="connsiteY3" fmla="*/ 667266 h 667266"/>
                <a:gd name="connsiteX4" fmla="*/ 0 w 3300716"/>
                <a:gd name="connsiteY4" fmla="*/ 0 h 6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716" h="667266">
                  <a:moveTo>
                    <a:pt x="2234733" y="0"/>
                  </a:moveTo>
                  <a:lnTo>
                    <a:pt x="3300716" y="659860"/>
                  </a:lnTo>
                  <a:lnTo>
                    <a:pt x="3300716" y="667266"/>
                  </a:lnTo>
                  <a:lnTo>
                    <a:pt x="0" y="6672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E0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3339618" y="331302"/>
              <a:ext cx="3300716" cy="667266"/>
            </a:xfrm>
            <a:custGeom>
              <a:avLst/>
              <a:gdLst>
                <a:gd name="connsiteX0" fmla="*/ 2234733 w 3300716"/>
                <a:gd name="connsiteY0" fmla="*/ 0 h 667266"/>
                <a:gd name="connsiteX1" fmla="*/ 3300716 w 3300716"/>
                <a:gd name="connsiteY1" fmla="*/ 659860 h 667266"/>
                <a:gd name="connsiteX2" fmla="*/ 3300716 w 3300716"/>
                <a:gd name="connsiteY2" fmla="*/ 667266 h 667266"/>
                <a:gd name="connsiteX3" fmla="*/ 0 w 3300716"/>
                <a:gd name="connsiteY3" fmla="*/ 667266 h 667266"/>
                <a:gd name="connsiteX4" fmla="*/ 0 w 3300716"/>
                <a:gd name="connsiteY4" fmla="*/ 0 h 6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716" h="667266">
                  <a:moveTo>
                    <a:pt x="2234733" y="0"/>
                  </a:moveTo>
                  <a:lnTo>
                    <a:pt x="3300716" y="659860"/>
                  </a:lnTo>
                  <a:lnTo>
                    <a:pt x="3300716" y="667266"/>
                  </a:lnTo>
                  <a:lnTo>
                    <a:pt x="0" y="6672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E0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764D2D9F-B332-4226-B426-AE7C19BC28B1}"/>
              </a:ext>
            </a:extLst>
          </p:cNvPr>
          <p:cNvSpPr txBox="1"/>
          <p:nvPr/>
        </p:nvSpPr>
        <p:spPr>
          <a:xfrm>
            <a:off x="366519" y="420199"/>
            <a:ext cx="2838235" cy="523220"/>
          </a:xfrm>
          <a:prstGeom prst="rect">
            <a:avLst/>
          </a:prstGeom>
          <a:solidFill>
            <a:srgbClr val="6E0F6D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数据库</a:t>
            </a:r>
            <a:r>
              <a:rPr lang="en-US" altLang="zh-CN" sz="2800" dirty="0">
                <a:solidFill>
                  <a:schemeClr val="bg1"/>
                </a:solidFill>
              </a:rPr>
              <a:t>MySQL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917998E-5F95-465A-93F9-39BB4824838B}"/>
              </a:ext>
            </a:extLst>
          </p:cNvPr>
          <p:cNvGrpSpPr/>
          <p:nvPr/>
        </p:nvGrpSpPr>
        <p:grpSpPr>
          <a:xfrm>
            <a:off x="9106677" y="101598"/>
            <a:ext cx="2820209" cy="1144004"/>
            <a:chOff x="9944577" y="101598"/>
            <a:chExt cx="1982310" cy="804114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BBF91A1-61F7-4FB0-894E-2477CD02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6853" y="250253"/>
              <a:ext cx="1350034" cy="57319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BCF1B59-8A8F-4EB2-92FF-EF637FC99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577" y="101598"/>
              <a:ext cx="661051" cy="804114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86D889E-68A4-47EE-ABFC-CACB25D29CFB}"/>
              </a:ext>
            </a:extLst>
          </p:cNvPr>
          <p:cNvSpPr txBox="1"/>
          <p:nvPr/>
        </p:nvSpPr>
        <p:spPr>
          <a:xfrm>
            <a:off x="1896161" y="1457092"/>
            <a:ext cx="962867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class_table</a:t>
            </a:r>
            <a:r>
              <a:rPr lang="zh-CN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Java(17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）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和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Swift(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若干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两种语言的所有类（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Class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）的具体信息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apijava_table</a:t>
            </a:r>
            <a:r>
              <a:rPr lang="zh-CN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所有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Java API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具体信息的集合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apiswift_table</a:t>
            </a:r>
            <a:r>
              <a:rPr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:</a:t>
            </a:r>
            <a:r>
              <a:rPr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所有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Swift API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具体信息的集合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zh-CN" altLang="zh-CN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apimap_table</a:t>
            </a:r>
            <a:r>
              <a:rPr lang="zh-CN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Java,Swift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&gt;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一对一映射关系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zh-CN" altLang="zh-CN" sz="28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user</a:t>
            </a:r>
            <a:r>
              <a:rPr lang="zh-CN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具有平台管理权限的用户信息</a:t>
            </a:r>
            <a:endParaRPr lang="zh-CN" altLang="zh-CN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3732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43632"/>
            <a:ext cx="4162697" cy="692688"/>
            <a:chOff x="3339618" y="331302"/>
            <a:chExt cx="4157969" cy="667266"/>
          </a:xfrm>
          <a:solidFill>
            <a:srgbClr val="6E0F6D"/>
          </a:solidFill>
        </p:grpSpPr>
        <p:sp>
          <p:nvSpPr>
            <p:cNvPr id="40" name="任意多边形 39"/>
            <p:cNvSpPr/>
            <p:nvPr/>
          </p:nvSpPr>
          <p:spPr>
            <a:xfrm>
              <a:off x="4196871" y="331302"/>
              <a:ext cx="3300716" cy="667266"/>
            </a:xfrm>
            <a:custGeom>
              <a:avLst/>
              <a:gdLst>
                <a:gd name="connsiteX0" fmla="*/ 2234733 w 3300716"/>
                <a:gd name="connsiteY0" fmla="*/ 0 h 667266"/>
                <a:gd name="connsiteX1" fmla="*/ 3300716 w 3300716"/>
                <a:gd name="connsiteY1" fmla="*/ 659860 h 667266"/>
                <a:gd name="connsiteX2" fmla="*/ 3300716 w 3300716"/>
                <a:gd name="connsiteY2" fmla="*/ 667266 h 667266"/>
                <a:gd name="connsiteX3" fmla="*/ 0 w 3300716"/>
                <a:gd name="connsiteY3" fmla="*/ 667266 h 667266"/>
                <a:gd name="connsiteX4" fmla="*/ 0 w 3300716"/>
                <a:gd name="connsiteY4" fmla="*/ 0 h 6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716" h="667266">
                  <a:moveTo>
                    <a:pt x="2234733" y="0"/>
                  </a:moveTo>
                  <a:lnTo>
                    <a:pt x="3300716" y="659860"/>
                  </a:lnTo>
                  <a:lnTo>
                    <a:pt x="3300716" y="667266"/>
                  </a:lnTo>
                  <a:lnTo>
                    <a:pt x="0" y="6672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E0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3339618" y="331302"/>
              <a:ext cx="3300716" cy="667266"/>
            </a:xfrm>
            <a:custGeom>
              <a:avLst/>
              <a:gdLst>
                <a:gd name="connsiteX0" fmla="*/ 2234733 w 3300716"/>
                <a:gd name="connsiteY0" fmla="*/ 0 h 667266"/>
                <a:gd name="connsiteX1" fmla="*/ 3300716 w 3300716"/>
                <a:gd name="connsiteY1" fmla="*/ 659860 h 667266"/>
                <a:gd name="connsiteX2" fmla="*/ 3300716 w 3300716"/>
                <a:gd name="connsiteY2" fmla="*/ 667266 h 667266"/>
                <a:gd name="connsiteX3" fmla="*/ 0 w 3300716"/>
                <a:gd name="connsiteY3" fmla="*/ 667266 h 667266"/>
                <a:gd name="connsiteX4" fmla="*/ 0 w 3300716"/>
                <a:gd name="connsiteY4" fmla="*/ 0 h 6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716" h="667266">
                  <a:moveTo>
                    <a:pt x="2234733" y="0"/>
                  </a:moveTo>
                  <a:lnTo>
                    <a:pt x="3300716" y="659860"/>
                  </a:lnTo>
                  <a:lnTo>
                    <a:pt x="3300716" y="667266"/>
                  </a:lnTo>
                  <a:lnTo>
                    <a:pt x="0" y="6672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E0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764D2D9F-B332-4226-B426-AE7C19BC28B1}"/>
              </a:ext>
            </a:extLst>
          </p:cNvPr>
          <p:cNvSpPr txBox="1"/>
          <p:nvPr/>
        </p:nvSpPr>
        <p:spPr>
          <a:xfrm>
            <a:off x="366519" y="420199"/>
            <a:ext cx="2838235" cy="523220"/>
          </a:xfrm>
          <a:prstGeom prst="rect">
            <a:avLst/>
          </a:prstGeom>
          <a:solidFill>
            <a:srgbClr val="6E0F6D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效果展示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917998E-5F95-465A-93F9-39BB4824838B}"/>
              </a:ext>
            </a:extLst>
          </p:cNvPr>
          <p:cNvGrpSpPr/>
          <p:nvPr/>
        </p:nvGrpSpPr>
        <p:grpSpPr>
          <a:xfrm>
            <a:off x="9106677" y="101598"/>
            <a:ext cx="2820209" cy="1144004"/>
            <a:chOff x="9944577" y="101598"/>
            <a:chExt cx="1982310" cy="804114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BBF91A1-61F7-4FB0-894E-2477CD02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6853" y="250253"/>
              <a:ext cx="1350034" cy="57319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BCF1B59-8A8F-4EB2-92FF-EF637FC99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577" y="101598"/>
              <a:ext cx="661051" cy="804114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5D8F0830-2ABE-464E-8FC6-3B2462B7D95F}"/>
              </a:ext>
            </a:extLst>
          </p:cNvPr>
          <p:cNvPicPr/>
          <p:nvPr/>
        </p:nvPicPr>
        <p:blipFill rotWithShape="1">
          <a:blip r:embed="rId5"/>
          <a:srcRect t="4955"/>
          <a:stretch/>
        </p:blipFill>
        <p:spPr bwMode="auto">
          <a:xfrm>
            <a:off x="1284134" y="1261530"/>
            <a:ext cx="9623731" cy="50955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829BB74-C0CB-4F5F-962D-63A3A71D01BD}"/>
              </a:ext>
            </a:extLst>
          </p:cNvPr>
          <p:cNvPicPr/>
          <p:nvPr/>
        </p:nvPicPr>
        <p:blipFill rotWithShape="1">
          <a:blip r:embed="rId6"/>
          <a:srcRect t="1" b="2367"/>
          <a:stretch/>
        </p:blipFill>
        <p:spPr bwMode="auto">
          <a:xfrm>
            <a:off x="1275677" y="1019986"/>
            <a:ext cx="9632188" cy="52019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3418806-6AA9-4977-BE7F-D378739340F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284134" y="1019985"/>
            <a:ext cx="9623730" cy="53530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59F0EED-C50A-4E37-AE5E-D55825FF38A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275677" y="1036320"/>
            <a:ext cx="9757300" cy="535303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23A7D38-F52F-4159-A873-20A6AC1F0CCE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1275676" y="1077600"/>
            <a:ext cx="9873956" cy="534639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0517513-A88C-458B-A6B0-7C6E73096CD8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1275674" y="1039862"/>
            <a:ext cx="9975421" cy="538413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C6B9AD3-D7FD-4198-B7AF-1202E77AFA81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1190984" y="981156"/>
            <a:ext cx="9958648" cy="542453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E492420-3C64-49D8-A363-C000698954F6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1218556" y="1018014"/>
            <a:ext cx="9975421" cy="537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1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43632"/>
            <a:ext cx="4162697" cy="692688"/>
            <a:chOff x="3339618" y="331302"/>
            <a:chExt cx="4157969" cy="667266"/>
          </a:xfrm>
          <a:solidFill>
            <a:srgbClr val="6E0F6D"/>
          </a:solidFill>
        </p:grpSpPr>
        <p:sp>
          <p:nvSpPr>
            <p:cNvPr id="40" name="任意多边形 39"/>
            <p:cNvSpPr/>
            <p:nvPr/>
          </p:nvSpPr>
          <p:spPr>
            <a:xfrm>
              <a:off x="4196871" y="331302"/>
              <a:ext cx="3300716" cy="667266"/>
            </a:xfrm>
            <a:custGeom>
              <a:avLst/>
              <a:gdLst>
                <a:gd name="connsiteX0" fmla="*/ 2234733 w 3300716"/>
                <a:gd name="connsiteY0" fmla="*/ 0 h 667266"/>
                <a:gd name="connsiteX1" fmla="*/ 3300716 w 3300716"/>
                <a:gd name="connsiteY1" fmla="*/ 659860 h 667266"/>
                <a:gd name="connsiteX2" fmla="*/ 3300716 w 3300716"/>
                <a:gd name="connsiteY2" fmla="*/ 667266 h 667266"/>
                <a:gd name="connsiteX3" fmla="*/ 0 w 3300716"/>
                <a:gd name="connsiteY3" fmla="*/ 667266 h 667266"/>
                <a:gd name="connsiteX4" fmla="*/ 0 w 3300716"/>
                <a:gd name="connsiteY4" fmla="*/ 0 h 6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716" h="667266">
                  <a:moveTo>
                    <a:pt x="2234733" y="0"/>
                  </a:moveTo>
                  <a:lnTo>
                    <a:pt x="3300716" y="659860"/>
                  </a:lnTo>
                  <a:lnTo>
                    <a:pt x="3300716" y="667266"/>
                  </a:lnTo>
                  <a:lnTo>
                    <a:pt x="0" y="6672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E0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3339618" y="331302"/>
              <a:ext cx="3300716" cy="667266"/>
            </a:xfrm>
            <a:custGeom>
              <a:avLst/>
              <a:gdLst>
                <a:gd name="connsiteX0" fmla="*/ 2234733 w 3300716"/>
                <a:gd name="connsiteY0" fmla="*/ 0 h 667266"/>
                <a:gd name="connsiteX1" fmla="*/ 3300716 w 3300716"/>
                <a:gd name="connsiteY1" fmla="*/ 659860 h 667266"/>
                <a:gd name="connsiteX2" fmla="*/ 3300716 w 3300716"/>
                <a:gd name="connsiteY2" fmla="*/ 667266 h 667266"/>
                <a:gd name="connsiteX3" fmla="*/ 0 w 3300716"/>
                <a:gd name="connsiteY3" fmla="*/ 667266 h 667266"/>
                <a:gd name="connsiteX4" fmla="*/ 0 w 3300716"/>
                <a:gd name="connsiteY4" fmla="*/ 0 h 6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716" h="667266">
                  <a:moveTo>
                    <a:pt x="2234733" y="0"/>
                  </a:moveTo>
                  <a:lnTo>
                    <a:pt x="3300716" y="659860"/>
                  </a:lnTo>
                  <a:lnTo>
                    <a:pt x="3300716" y="667266"/>
                  </a:lnTo>
                  <a:lnTo>
                    <a:pt x="0" y="6672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E0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764D2D9F-B332-4226-B426-AE7C19BC28B1}"/>
              </a:ext>
            </a:extLst>
          </p:cNvPr>
          <p:cNvSpPr txBox="1"/>
          <p:nvPr/>
        </p:nvSpPr>
        <p:spPr>
          <a:xfrm>
            <a:off x="366519" y="420199"/>
            <a:ext cx="2838235" cy="523220"/>
          </a:xfrm>
          <a:prstGeom prst="rect">
            <a:avLst/>
          </a:prstGeom>
          <a:solidFill>
            <a:srgbClr val="6E0F6D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实例评估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917998E-5F95-465A-93F9-39BB4824838B}"/>
              </a:ext>
            </a:extLst>
          </p:cNvPr>
          <p:cNvGrpSpPr/>
          <p:nvPr/>
        </p:nvGrpSpPr>
        <p:grpSpPr>
          <a:xfrm>
            <a:off x="9106677" y="101598"/>
            <a:ext cx="2820209" cy="1144004"/>
            <a:chOff x="9944577" y="101598"/>
            <a:chExt cx="1982310" cy="804114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BBF91A1-61F7-4FB0-894E-2477CD02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6853" y="250253"/>
              <a:ext cx="1350034" cy="57319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BCF1B59-8A8F-4EB2-92FF-EF637FC99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577" y="101598"/>
              <a:ext cx="661051" cy="804114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F225FE7-26F1-45CD-A1EA-D30FE4FC3BF4}"/>
              </a:ext>
            </a:extLst>
          </p:cNvPr>
          <p:cNvSpPr txBox="1"/>
          <p:nvPr/>
        </p:nvSpPr>
        <p:spPr>
          <a:xfrm>
            <a:off x="1406716" y="5499351"/>
            <a:ext cx="2207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查询功能部分响应时间</a:t>
            </a:r>
            <a:endParaRPr lang="zh-CN" altLang="en-US" sz="1400" b="1" dirty="0">
              <a:solidFill>
                <a:srgbClr val="FF000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4416E2-9F36-4F98-BABD-969D6530BC97}"/>
              </a:ext>
            </a:extLst>
          </p:cNvPr>
          <p:cNvSpPr txBox="1"/>
          <p:nvPr/>
        </p:nvSpPr>
        <p:spPr>
          <a:xfrm>
            <a:off x="4960393" y="1731732"/>
            <a:ext cx="7106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·</a:t>
            </a:r>
            <a:r>
              <a:rPr lang="zh-CN" altLang="en-US" sz="2400" b="1" dirty="0">
                <a:solidFill>
                  <a:srgbClr val="7030A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响应时间</a:t>
            </a:r>
            <a:r>
              <a:rPr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en-US" altLang="zh-CN" sz="2400" b="1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ms</a:t>
            </a:r>
            <a:r>
              <a:rPr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级</a:t>
            </a:r>
            <a:endParaRPr lang="en-US" altLang="zh-CN" sz="24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302D2B0-B585-43D1-ABCF-FE9C5A9B257F}"/>
              </a:ext>
            </a:extLst>
          </p:cNvPr>
          <p:cNvPicPr/>
          <p:nvPr/>
        </p:nvPicPr>
        <p:blipFill rotWithShape="1">
          <a:blip r:embed="rId5"/>
          <a:srcRect l="5001" b="2556"/>
          <a:stretch/>
        </p:blipFill>
        <p:spPr bwMode="auto">
          <a:xfrm>
            <a:off x="1187858" y="2415267"/>
            <a:ext cx="3772535" cy="2967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518624-3ED5-4ED9-BC22-78E6C9AFDD5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960393" y="3018427"/>
            <a:ext cx="3707130" cy="109982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5C48E38-ED9A-439A-83CA-79433C598811}"/>
              </a:ext>
            </a:extLst>
          </p:cNvPr>
          <p:cNvSpPr txBox="1"/>
          <p:nvPr/>
        </p:nvSpPr>
        <p:spPr>
          <a:xfrm>
            <a:off x="5710212" y="4118247"/>
            <a:ext cx="2207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添加</a:t>
            </a:r>
            <a:r>
              <a:rPr lang="zh-CN" altLang="zh-CN" sz="1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功能部分响应时间</a:t>
            </a:r>
            <a:endParaRPr lang="zh-CN" altLang="en-US" sz="1400" b="1" dirty="0">
              <a:solidFill>
                <a:srgbClr val="FF000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185165-1DAD-4632-B72F-FFD17B977823}"/>
              </a:ext>
            </a:extLst>
          </p:cNvPr>
          <p:cNvSpPr txBox="1"/>
          <p:nvPr/>
        </p:nvSpPr>
        <p:spPr>
          <a:xfrm>
            <a:off x="926331" y="1731732"/>
            <a:ext cx="365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·</a:t>
            </a:r>
            <a:r>
              <a:rPr lang="zh-CN" altLang="en-US" sz="2400" b="1" dirty="0">
                <a:solidFill>
                  <a:srgbClr val="7030A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时间复杂度</a:t>
            </a:r>
            <a:r>
              <a:rPr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O(n)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E74438-B88E-4F9A-8F2E-89F5F5739199}"/>
              </a:ext>
            </a:extLst>
          </p:cNvPr>
          <p:cNvSpPr txBox="1"/>
          <p:nvPr/>
        </p:nvSpPr>
        <p:spPr>
          <a:xfrm>
            <a:off x="4960393" y="5218067"/>
            <a:ext cx="7106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*</a:t>
            </a:r>
            <a:r>
              <a:rPr lang="zh-CN" altLang="zh-CN" sz="1600" b="1" dirty="0">
                <a:solidFill>
                  <a:schemeClr val="accent5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每次程序刚开始运行时，会需要一定的加载时间</a:t>
            </a:r>
            <a:r>
              <a:rPr lang="zh-CN" altLang="en-US" sz="1600" b="1" dirty="0">
                <a:solidFill>
                  <a:schemeClr val="accent5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（</a:t>
            </a:r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700ms</a:t>
            </a:r>
            <a:r>
              <a:rPr lang="zh-CN" altLang="en-US" sz="1600" b="1" dirty="0">
                <a:solidFill>
                  <a:schemeClr val="accent5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以上）</a:t>
            </a:r>
            <a:r>
              <a:rPr lang="zh-CN" altLang="zh-CN" sz="1600" b="1" dirty="0">
                <a:solidFill>
                  <a:schemeClr val="accent5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8398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43632"/>
            <a:ext cx="3085323" cy="667266"/>
            <a:chOff x="3339618" y="331302"/>
            <a:chExt cx="4157969" cy="667266"/>
          </a:xfrm>
          <a:solidFill>
            <a:srgbClr val="6E0F6D"/>
          </a:solidFill>
        </p:grpSpPr>
        <p:sp>
          <p:nvSpPr>
            <p:cNvPr id="40" name="任意多边形 39"/>
            <p:cNvSpPr/>
            <p:nvPr/>
          </p:nvSpPr>
          <p:spPr>
            <a:xfrm>
              <a:off x="4196871" y="331302"/>
              <a:ext cx="3300716" cy="667266"/>
            </a:xfrm>
            <a:custGeom>
              <a:avLst/>
              <a:gdLst>
                <a:gd name="connsiteX0" fmla="*/ 2234733 w 3300716"/>
                <a:gd name="connsiteY0" fmla="*/ 0 h 667266"/>
                <a:gd name="connsiteX1" fmla="*/ 3300716 w 3300716"/>
                <a:gd name="connsiteY1" fmla="*/ 659860 h 667266"/>
                <a:gd name="connsiteX2" fmla="*/ 3300716 w 3300716"/>
                <a:gd name="connsiteY2" fmla="*/ 667266 h 667266"/>
                <a:gd name="connsiteX3" fmla="*/ 0 w 3300716"/>
                <a:gd name="connsiteY3" fmla="*/ 667266 h 667266"/>
                <a:gd name="connsiteX4" fmla="*/ 0 w 3300716"/>
                <a:gd name="connsiteY4" fmla="*/ 0 h 6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716" h="667266">
                  <a:moveTo>
                    <a:pt x="2234733" y="0"/>
                  </a:moveTo>
                  <a:lnTo>
                    <a:pt x="3300716" y="659860"/>
                  </a:lnTo>
                  <a:lnTo>
                    <a:pt x="3300716" y="667266"/>
                  </a:lnTo>
                  <a:lnTo>
                    <a:pt x="0" y="6672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E0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3339618" y="331302"/>
              <a:ext cx="3300716" cy="667266"/>
            </a:xfrm>
            <a:custGeom>
              <a:avLst/>
              <a:gdLst>
                <a:gd name="connsiteX0" fmla="*/ 2234733 w 3300716"/>
                <a:gd name="connsiteY0" fmla="*/ 0 h 667266"/>
                <a:gd name="connsiteX1" fmla="*/ 3300716 w 3300716"/>
                <a:gd name="connsiteY1" fmla="*/ 659860 h 667266"/>
                <a:gd name="connsiteX2" fmla="*/ 3300716 w 3300716"/>
                <a:gd name="connsiteY2" fmla="*/ 667266 h 667266"/>
                <a:gd name="connsiteX3" fmla="*/ 0 w 3300716"/>
                <a:gd name="connsiteY3" fmla="*/ 667266 h 667266"/>
                <a:gd name="connsiteX4" fmla="*/ 0 w 3300716"/>
                <a:gd name="connsiteY4" fmla="*/ 0 h 6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716" h="667266">
                  <a:moveTo>
                    <a:pt x="2234733" y="0"/>
                  </a:moveTo>
                  <a:lnTo>
                    <a:pt x="3300716" y="659860"/>
                  </a:lnTo>
                  <a:lnTo>
                    <a:pt x="3300716" y="667266"/>
                  </a:lnTo>
                  <a:lnTo>
                    <a:pt x="0" y="6672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E0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917998E-5F95-465A-93F9-39BB4824838B}"/>
              </a:ext>
            </a:extLst>
          </p:cNvPr>
          <p:cNvGrpSpPr/>
          <p:nvPr/>
        </p:nvGrpSpPr>
        <p:grpSpPr>
          <a:xfrm>
            <a:off x="9106677" y="101598"/>
            <a:ext cx="2820209" cy="1144004"/>
            <a:chOff x="9944577" y="101598"/>
            <a:chExt cx="1982310" cy="804114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BBF91A1-61F7-4FB0-894E-2477CD02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6853" y="250253"/>
              <a:ext cx="1350034" cy="57319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BCF1B59-8A8F-4EB2-92FF-EF637FC99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577" y="101598"/>
              <a:ext cx="661051" cy="804114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FF257CB0-7F57-4EAB-A984-2124FB419DBF}"/>
              </a:ext>
            </a:extLst>
          </p:cNvPr>
          <p:cNvSpPr txBox="1"/>
          <p:nvPr/>
        </p:nvSpPr>
        <p:spPr>
          <a:xfrm>
            <a:off x="366519" y="420198"/>
            <a:ext cx="1676885" cy="523220"/>
          </a:xfrm>
          <a:prstGeom prst="rect">
            <a:avLst/>
          </a:prstGeom>
          <a:solidFill>
            <a:srgbClr val="6E0F6D"/>
          </a:solidFill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</a:rPr>
              <a:t>未来展望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F2E147F6-A978-47B8-8093-5953147630B3}"/>
              </a:ext>
            </a:extLst>
          </p:cNvPr>
          <p:cNvSpPr/>
          <p:nvPr/>
        </p:nvSpPr>
        <p:spPr>
          <a:xfrm flipH="1">
            <a:off x="6570127" y="4118189"/>
            <a:ext cx="4259924" cy="580861"/>
          </a:xfrm>
          <a:prstGeom prst="homePlate">
            <a:avLst/>
          </a:prstGeom>
          <a:solidFill>
            <a:srgbClr val="32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</a:rPr>
              <a:t>主流语言</a:t>
            </a:r>
            <a:r>
              <a:rPr lang="en-US" altLang="zh-CN" sz="2400" b="1" dirty="0">
                <a:solidFill>
                  <a:schemeClr val="bg1"/>
                </a:solidFill>
              </a:rPr>
              <a:t>API</a:t>
            </a:r>
            <a:r>
              <a:rPr lang="zh-CN" altLang="en-US" sz="2400" b="1" dirty="0">
                <a:solidFill>
                  <a:schemeClr val="bg1"/>
                </a:solidFill>
              </a:rPr>
              <a:t>的数据库集成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12" name="箭头: 五边形 11">
            <a:extLst>
              <a:ext uri="{FF2B5EF4-FFF2-40B4-BE49-F238E27FC236}">
                <a16:creationId xmlns:a16="http://schemas.microsoft.com/office/drawing/2014/main" id="{726CDDCB-A0FB-405F-B056-C4A5BE4B9481}"/>
              </a:ext>
            </a:extLst>
          </p:cNvPr>
          <p:cNvSpPr/>
          <p:nvPr/>
        </p:nvSpPr>
        <p:spPr>
          <a:xfrm flipH="1">
            <a:off x="1309580" y="2288751"/>
            <a:ext cx="3551486" cy="558952"/>
          </a:xfrm>
          <a:prstGeom prst="homePlate">
            <a:avLst/>
          </a:prstGeom>
          <a:solidFill>
            <a:srgbClr val="32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</a:rPr>
              <a:t>第三人审阅系统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4B7A914-E66A-4622-BA81-102232DD766F}"/>
              </a:ext>
            </a:extLst>
          </p:cNvPr>
          <p:cNvSpPr txBox="1"/>
          <p:nvPr/>
        </p:nvSpPr>
        <p:spPr>
          <a:xfrm>
            <a:off x="6765506" y="4955408"/>
            <a:ext cx="386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集成一个数据库强大的，能够支持所有主流语言的</a:t>
            </a: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API</a:t>
            </a:r>
            <a:r>
              <a:rPr lang="zh-CN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及其中任意两种语言的</a:t>
            </a: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API</a:t>
            </a:r>
            <a:r>
              <a:rPr lang="zh-CN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映射查询与管理。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C63F99-E4B8-444A-A638-18623DDFED57}"/>
              </a:ext>
            </a:extLst>
          </p:cNvPr>
          <p:cNvSpPr txBox="1"/>
          <p:nvPr/>
        </p:nvSpPr>
        <p:spPr>
          <a:xfrm>
            <a:off x="1150739" y="3328831"/>
            <a:ext cx="3869167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在</a:t>
            </a: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第三人的</a:t>
            </a:r>
            <a:r>
              <a:rPr lang="zh-CN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二重</a:t>
            </a: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审阅</a:t>
            </a:r>
            <a:r>
              <a:rPr lang="zh-CN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与验证之下，</a:t>
            </a: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可以</a:t>
            </a:r>
            <a:r>
              <a:rPr lang="zh-CN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对数据库表单</a:t>
            </a: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的</a:t>
            </a:r>
            <a:r>
              <a:rPr lang="zh-CN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任意数据进行各种操作与管理</a:t>
            </a: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  <a:endParaRPr lang="zh-CN" altLang="en-US" b="1" dirty="0">
              <a:solidFill>
                <a:srgbClr val="323B43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5" name="箭头: 五边形 14">
            <a:extLst>
              <a:ext uri="{FF2B5EF4-FFF2-40B4-BE49-F238E27FC236}">
                <a16:creationId xmlns:a16="http://schemas.microsoft.com/office/drawing/2014/main" id="{995894EA-D44F-426F-B899-884C4F840B81}"/>
              </a:ext>
            </a:extLst>
          </p:cNvPr>
          <p:cNvSpPr/>
          <p:nvPr/>
        </p:nvSpPr>
        <p:spPr>
          <a:xfrm flipH="1">
            <a:off x="6570127" y="1457092"/>
            <a:ext cx="4259924" cy="580861"/>
          </a:xfrm>
          <a:prstGeom prst="homePlate">
            <a:avLst/>
          </a:prstGeom>
          <a:solidFill>
            <a:srgbClr val="32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1"/>
                </a:solidFill>
              </a:rPr>
              <a:t>API</a:t>
            </a:r>
            <a:r>
              <a:rPr lang="zh-CN" altLang="en-US" sz="2400" b="1" dirty="0">
                <a:solidFill>
                  <a:schemeClr val="bg1"/>
                </a:solidFill>
              </a:rPr>
              <a:t>映射具体使用细化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D1EB106-B733-4270-860D-38C5C3F83C9B}"/>
              </a:ext>
            </a:extLst>
          </p:cNvPr>
          <p:cNvSpPr txBox="1"/>
          <p:nvPr/>
        </p:nvSpPr>
        <p:spPr>
          <a:xfrm>
            <a:off x="6765506" y="2433343"/>
            <a:ext cx="386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不</a:t>
            </a:r>
            <a:r>
              <a:rPr lang="zh-CN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仅仅建立在两种</a:t>
            </a: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API</a:t>
            </a:r>
            <a:r>
              <a:rPr lang="zh-CN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方法的简单对应关系上。未来希望能够就具体使用时的细节进一步地细化。</a:t>
            </a:r>
          </a:p>
        </p:txBody>
      </p:sp>
    </p:spTree>
    <p:extLst>
      <p:ext uri="{BB962C8B-B14F-4D97-AF65-F5344CB8AC3E}">
        <p14:creationId xmlns:p14="http://schemas.microsoft.com/office/powerpoint/2010/main" val="827851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43632"/>
            <a:ext cx="3085323" cy="667266"/>
            <a:chOff x="3339618" y="331302"/>
            <a:chExt cx="4157969" cy="667266"/>
          </a:xfrm>
          <a:solidFill>
            <a:srgbClr val="6E0F6D"/>
          </a:solidFill>
        </p:grpSpPr>
        <p:sp>
          <p:nvSpPr>
            <p:cNvPr id="40" name="任意多边形 39"/>
            <p:cNvSpPr/>
            <p:nvPr/>
          </p:nvSpPr>
          <p:spPr>
            <a:xfrm>
              <a:off x="4196871" y="331302"/>
              <a:ext cx="3300716" cy="667266"/>
            </a:xfrm>
            <a:custGeom>
              <a:avLst/>
              <a:gdLst>
                <a:gd name="connsiteX0" fmla="*/ 2234733 w 3300716"/>
                <a:gd name="connsiteY0" fmla="*/ 0 h 667266"/>
                <a:gd name="connsiteX1" fmla="*/ 3300716 w 3300716"/>
                <a:gd name="connsiteY1" fmla="*/ 659860 h 667266"/>
                <a:gd name="connsiteX2" fmla="*/ 3300716 w 3300716"/>
                <a:gd name="connsiteY2" fmla="*/ 667266 h 667266"/>
                <a:gd name="connsiteX3" fmla="*/ 0 w 3300716"/>
                <a:gd name="connsiteY3" fmla="*/ 667266 h 667266"/>
                <a:gd name="connsiteX4" fmla="*/ 0 w 3300716"/>
                <a:gd name="connsiteY4" fmla="*/ 0 h 6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716" h="667266">
                  <a:moveTo>
                    <a:pt x="2234733" y="0"/>
                  </a:moveTo>
                  <a:lnTo>
                    <a:pt x="3300716" y="659860"/>
                  </a:lnTo>
                  <a:lnTo>
                    <a:pt x="3300716" y="667266"/>
                  </a:lnTo>
                  <a:lnTo>
                    <a:pt x="0" y="6672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E0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3339618" y="331302"/>
              <a:ext cx="3300716" cy="667266"/>
            </a:xfrm>
            <a:custGeom>
              <a:avLst/>
              <a:gdLst>
                <a:gd name="connsiteX0" fmla="*/ 2234733 w 3300716"/>
                <a:gd name="connsiteY0" fmla="*/ 0 h 667266"/>
                <a:gd name="connsiteX1" fmla="*/ 3300716 w 3300716"/>
                <a:gd name="connsiteY1" fmla="*/ 659860 h 667266"/>
                <a:gd name="connsiteX2" fmla="*/ 3300716 w 3300716"/>
                <a:gd name="connsiteY2" fmla="*/ 667266 h 667266"/>
                <a:gd name="connsiteX3" fmla="*/ 0 w 3300716"/>
                <a:gd name="connsiteY3" fmla="*/ 667266 h 667266"/>
                <a:gd name="connsiteX4" fmla="*/ 0 w 3300716"/>
                <a:gd name="connsiteY4" fmla="*/ 0 h 6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716" h="667266">
                  <a:moveTo>
                    <a:pt x="2234733" y="0"/>
                  </a:moveTo>
                  <a:lnTo>
                    <a:pt x="3300716" y="659860"/>
                  </a:lnTo>
                  <a:lnTo>
                    <a:pt x="3300716" y="667266"/>
                  </a:lnTo>
                  <a:lnTo>
                    <a:pt x="0" y="6672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E0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764D2D9F-B332-4226-B426-AE7C19BC28B1}"/>
              </a:ext>
            </a:extLst>
          </p:cNvPr>
          <p:cNvSpPr txBox="1"/>
          <p:nvPr/>
        </p:nvSpPr>
        <p:spPr>
          <a:xfrm>
            <a:off x="802537" y="411990"/>
            <a:ext cx="1309823" cy="523220"/>
          </a:xfrm>
          <a:prstGeom prst="rect">
            <a:avLst/>
          </a:prstGeom>
          <a:solidFill>
            <a:srgbClr val="6E0F6D"/>
          </a:solidFill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</a:rPr>
              <a:t>致谢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917998E-5F95-465A-93F9-39BB4824838B}"/>
              </a:ext>
            </a:extLst>
          </p:cNvPr>
          <p:cNvGrpSpPr/>
          <p:nvPr/>
        </p:nvGrpSpPr>
        <p:grpSpPr>
          <a:xfrm>
            <a:off x="9106677" y="101598"/>
            <a:ext cx="2820209" cy="1144004"/>
            <a:chOff x="9944577" y="101598"/>
            <a:chExt cx="1982310" cy="804114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BBF91A1-61F7-4FB0-894E-2477CD02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6853" y="250253"/>
              <a:ext cx="1350034" cy="57319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BCF1B59-8A8F-4EB2-92FF-EF637FC99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577" y="101598"/>
              <a:ext cx="661051" cy="804114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3923BE91-90FE-473C-9877-001D66B25495}"/>
              </a:ext>
            </a:extLst>
          </p:cNvPr>
          <p:cNvSpPr txBox="1"/>
          <p:nvPr/>
        </p:nvSpPr>
        <p:spPr>
          <a:xfrm>
            <a:off x="1733280" y="2369735"/>
            <a:ext cx="8725440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特别感谢我的毕设指导老师张天老师。是张天老师一直以来的耐心引导和严格要求，使得我顺利地完成了论文开题到最终的答辩。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感谢本系硕士研究生张则君学姐的帮助。她在硕士阶段对有关</a:t>
            </a:r>
            <a:r>
              <a:rPr lang="en-US" altLang="zh-CN" dirty="0"/>
              <a:t>API</a:t>
            </a:r>
            <a:r>
              <a:rPr lang="zh-CN" altLang="zh-CN" dirty="0"/>
              <a:t>映射的课题进行了深刻研究</a:t>
            </a:r>
            <a:r>
              <a:rPr lang="zh-CN" altLang="en-US" dirty="0"/>
              <a:t>，</a:t>
            </a:r>
            <a:r>
              <a:rPr lang="zh-CN" altLang="zh-CN" dirty="0"/>
              <a:t>并</a:t>
            </a:r>
            <a:r>
              <a:rPr lang="zh-CN" altLang="en-US" dirty="0"/>
              <a:t>给我提出了</a:t>
            </a:r>
            <a:r>
              <a:rPr lang="zh-CN" altLang="zh-CN" dirty="0"/>
              <a:t>许多宝贵建议</a:t>
            </a:r>
            <a:r>
              <a:rPr lang="zh-CN" altLang="en-US" dirty="0"/>
              <a:t>。</a:t>
            </a:r>
            <a:endParaRPr lang="zh-CN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323B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91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2511815" y="2413337"/>
            <a:ext cx="71683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323B43"/>
                </a:solidFill>
              </a:rPr>
              <a:t>感谢观看！</a:t>
            </a:r>
          </a:p>
        </p:txBody>
      </p:sp>
    </p:spTree>
    <p:extLst>
      <p:ext uri="{BB962C8B-B14F-4D97-AF65-F5344CB8AC3E}">
        <p14:creationId xmlns:p14="http://schemas.microsoft.com/office/powerpoint/2010/main" val="2201397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665306" y="420686"/>
            <a:ext cx="364543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23B43"/>
                </a:solidFill>
              </a:rPr>
              <a:t>报告大纲 </a:t>
            </a:r>
            <a:r>
              <a:rPr lang="en-US" altLang="zh-CN" sz="3200" dirty="0">
                <a:solidFill>
                  <a:srgbClr val="323B43"/>
                </a:solidFill>
              </a:rPr>
              <a:t>CONTENT</a:t>
            </a:r>
            <a:endParaRPr lang="zh-CN" altLang="en-US" sz="5400" dirty="0">
              <a:solidFill>
                <a:srgbClr val="323B43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65306" y="1851443"/>
            <a:ext cx="468314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323B43"/>
                </a:solidFill>
              </a:rPr>
              <a:t>选题背景与意义</a:t>
            </a:r>
            <a:endParaRPr lang="en-US" altLang="zh-CN" sz="3200" dirty="0">
              <a:solidFill>
                <a:srgbClr val="323B43"/>
              </a:solidFill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323B43"/>
                </a:solidFill>
              </a:rPr>
              <a:t>需求分析与设计</a:t>
            </a:r>
            <a:endParaRPr lang="en-US" altLang="zh-CN" sz="3200" dirty="0">
              <a:solidFill>
                <a:srgbClr val="323B43"/>
              </a:solidFill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323B43"/>
                </a:solidFill>
              </a:rPr>
              <a:t>功能实现与成果</a:t>
            </a:r>
            <a:endParaRPr lang="en-US" altLang="zh-CN" sz="3200" dirty="0">
              <a:solidFill>
                <a:srgbClr val="323B43"/>
              </a:solidFill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323B43"/>
                </a:solidFill>
              </a:rPr>
              <a:t>工作总结与展望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3600" dirty="0">
              <a:solidFill>
                <a:srgbClr val="323B43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55DCAB3-C68D-48AD-A682-48337BD64253}"/>
              </a:ext>
            </a:extLst>
          </p:cNvPr>
          <p:cNvGrpSpPr/>
          <p:nvPr/>
        </p:nvGrpSpPr>
        <p:grpSpPr>
          <a:xfrm>
            <a:off x="9106677" y="101598"/>
            <a:ext cx="2820209" cy="1144004"/>
            <a:chOff x="9944577" y="101598"/>
            <a:chExt cx="1982310" cy="804114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F2B1F209-1E00-4FF6-AE72-0BE8E168C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6853" y="250253"/>
              <a:ext cx="1350034" cy="573199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59BB2DA9-3572-4D4F-9DC6-35AFDF1F0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577" y="101598"/>
              <a:ext cx="661051" cy="804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167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0" y="343632"/>
            <a:ext cx="4157969" cy="667266"/>
            <a:chOff x="12179" y="343632"/>
            <a:chExt cx="4157969" cy="667266"/>
          </a:xfrm>
          <a:solidFill>
            <a:srgbClr val="6E0F6D"/>
          </a:solidFill>
        </p:grpSpPr>
        <p:grpSp>
          <p:nvGrpSpPr>
            <p:cNvPr id="52" name="组合 51"/>
            <p:cNvGrpSpPr/>
            <p:nvPr/>
          </p:nvGrpSpPr>
          <p:grpSpPr>
            <a:xfrm>
              <a:off x="12179" y="343632"/>
              <a:ext cx="4157969" cy="667266"/>
              <a:chOff x="3339618" y="331302"/>
              <a:chExt cx="4157969" cy="667266"/>
            </a:xfrm>
            <a:grpFill/>
          </p:grpSpPr>
          <p:sp>
            <p:nvSpPr>
              <p:cNvPr id="54" name="任意多边形 53"/>
              <p:cNvSpPr/>
              <p:nvPr/>
            </p:nvSpPr>
            <p:spPr>
              <a:xfrm>
                <a:off x="4196871" y="331302"/>
                <a:ext cx="3300716" cy="667266"/>
              </a:xfrm>
              <a:custGeom>
                <a:avLst/>
                <a:gdLst>
                  <a:gd name="connsiteX0" fmla="*/ 2234733 w 3300716"/>
                  <a:gd name="connsiteY0" fmla="*/ 0 h 667266"/>
                  <a:gd name="connsiteX1" fmla="*/ 3300716 w 3300716"/>
                  <a:gd name="connsiteY1" fmla="*/ 659860 h 667266"/>
                  <a:gd name="connsiteX2" fmla="*/ 3300716 w 3300716"/>
                  <a:gd name="connsiteY2" fmla="*/ 667266 h 667266"/>
                  <a:gd name="connsiteX3" fmla="*/ 0 w 3300716"/>
                  <a:gd name="connsiteY3" fmla="*/ 667266 h 667266"/>
                  <a:gd name="connsiteX4" fmla="*/ 0 w 3300716"/>
                  <a:gd name="connsiteY4" fmla="*/ 0 h 66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0716" h="667266">
                    <a:moveTo>
                      <a:pt x="2234733" y="0"/>
                    </a:moveTo>
                    <a:lnTo>
                      <a:pt x="3300716" y="659860"/>
                    </a:lnTo>
                    <a:lnTo>
                      <a:pt x="3300716" y="667266"/>
                    </a:lnTo>
                    <a:lnTo>
                      <a:pt x="0" y="66726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3339618" y="331302"/>
                <a:ext cx="3300716" cy="667266"/>
              </a:xfrm>
              <a:custGeom>
                <a:avLst/>
                <a:gdLst>
                  <a:gd name="connsiteX0" fmla="*/ 2234733 w 3300716"/>
                  <a:gd name="connsiteY0" fmla="*/ 0 h 667266"/>
                  <a:gd name="connsiteX1" fmla="*/ 3300716 w 3300716"/>
                  <a:gd name="connsiteY1" fmla="*/ 659860 h 667266"/>
                  <a:gd name="connsiteX2" fmla="*/ 3300716 w 3300716"/>
                  <a:gd name="connsiteY2" fmla="*/ 667266 h 667266"/>
                  <a:gd name="connsiteX3" fmla="*/ 0 w 3300716"/>
                  <a:gd name="connsiteY3" fmla="*/ 667266 h 667266"/>
                  <a:gd name="connsiteX4" fmla="*/ 0 w 3300716"/>
                  <a:gd name="connsiteY4" fmla="*/ 0 h 66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0716" h="667266">
                    <a:moveTo>
                      <a:pt x="2234733" y="0"/>
                    </a:moveTo>
                    <a:lnTo>
                      <a:pt x="3300716" y="659860"/>
                    </a:lnTo>
                    <a:lnTo>
                      <a:pt x="3300716" y="667266"/>
                    </a:lnTo>
                    <a:lnTo>
                      <a:pt x="0" y="66726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文本框 52"/>
            <p:cNvSpPr txBox="1"/>
            <p:nvPr/>
          </p:nvSpPr>
          <p:spPr>
            <a:xfrm>
              <a:off x="378698" y="420198"/>
              <a:ext cx="2800408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</a:rPr>
                <a:t>选题背景与意义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7520C4A-C76A-449A-9439-C6C6DB83552A}"/>
              </a:ext>
            </a:extLst>
          </p:cNvPr>
          <p:cNvGrpSpPr/>
          <p:nvPr/>
        </p:nvGrpSpPr>
        <p:grpSpPr>
          <a:xfrm>
            <a:off x="9106677" y="101598"/>
            <a:ext cx="2820209" cy="1144004"/>
            <a:chOff x="9944577" y="101598"/>
            <a:chExt cx="1982310" cy="804114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33CEEB8D-BD51-48E6-A8CF-0D0E2891E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6853" y="250253"/>
              <a:ext cx="1350034" cy="573199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8320993C-6D79-40E1-B299-3B29FB2A0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577" y="101598"/>
              <a:ext cx="661051" cy="804114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86883CB-9219-4FD8-B375-73CC558E8474}"/>
              </a:ext>
            </a:extLst>
          </p:cNvPr>
          <p:cNvGrpSpPr/>
          <p:nvPr/>
        </p:nvGrpSpPr>
        <p:grpSpPr>
          <a:xfrm>
            <a:off x="2080627" y="1877747"/>
            <a:ext cx="2595791" cy="609427"/>
            <a:chOff x="338913" y="1641817"/>
            <a:chExt cx="2595791" cy="609427"/>
          </a:xfrm>
        </p:grpSpPr>
        <p:sp>
          <p:nvSpPr>
            <p:cNvPr id="17" name="圆角矩形 16"/>
            <p:cNvSpPr/>
            <p:nvPr/>
          </p:nvSpPr>
          <p:spPr>
            <a:xfrm>
              <a:off x="338913" y="1641817"/>
              <a:ext cx="1551621" cy="609427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spc="300" dirty="0"/>
                <a:t>代码迁移</a:t>
              </a: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943151" y="1893059"/>
              <a:ext cx="991553" cy="106945"/>
              <a:chOff x="2503408" y="2393265"/>
              <a:chExt cx="869056" cy="91806"/>
            </a:xfrm>
            <a:solidFill>
              <a:srgbClr val="323B43"/>
            </a:solidFill>
          </p:grpSpPr>
          <p:cxnSp>
            <p:nvCxnSpPr>
              <p:cNvPr id="41" name="直接连接符 40"/>
              <p:cNvCxnSpPr>
                <a:cxnSpLocks/>
              </p:cNvCxnSpPr>
              <p:nvPr/>
            </p:nvCxnSpPr>
            <p:spPr>
              <a:xfrm>
                <a:off x="2539779" y="2439168"/>
                <a:ext cx="832685" cy="0"/>
              </a:xfrm>
              <a:prstGeom prst="line">
                <a:avLst/>
              </a:prstGeom>
              <a:grpFill/>
              <a:ln w="28575">
                <a:solidFill>
                  <a:srgbClr val="323B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椭圆 41"/>
              <p:cNvSpPr/>
              <p:nvPr/>
            </p:nvSpPr>
            <p:spPr>
              <a:xfrm>
                <a:off x="2503408" y="2393265"/>
                <a:ext cx="91809" cy="91806"/>
              </a:xfrm>
              <a:prstGeom prst="ellipse">
                <a:avLst/>
              </a:prstGeom>
              <a:grpFill/>
              <a:ln w="28575">
                <a:solidFill>
                  <a:srgbClr val="323B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58"/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1632D39-8DFA-401E-9C44-73DBB7784C47}"/>
              </a:ext>
            </a:extLst>
          </p:cNvPr>
          <p:cNvGrpSpPr/>
          <p:nvPr/>
        </p:nvGrpSpPr>
        <p:grpSpPr>
          <a:xfrm>
            <a:off x="2080627" y="3174931"/>
            <a:ext cx="2595791" cy="609427"/>
            <a:chOff x="338913" y="1641817"/>
            <a:chExt cx="2595791" cy="609427"/>
          </a:xfrm>
        </p:grpSpPr>
        <p:sp>
          <p:nvSpPr>
            <p:cNvPr id="24" name="圆角矩形 16">
              <a:extLst>
                <a:ext uri="{FF2B5EF4-FFF2-40B4-BE49-F238E27FC236}">
                  <a16:creationId xmlns:a16="http://schemas.microsoft.com/office/drawing/2014/main" id="{1F5B9A7F-36FF-4B0A-9C79-7CD564857CAA}"/>
                </a:ext>
              </a:extLst>
            </p:cNvPr>
            <p:cNvSpPr/>
            <p:nvPr/>
          </p:nvSpPr>
          <p:spPr>
            <a:xfrm>
              <a:off x="338913" y="1641817"/>
              <a:ext cx="1551621" cy="609427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pc="300" dirty="0"/>
                <a:t>API</a:t>
              </a:r>
              <a:r>
                <a:rPr lang="zh-CN" altLang="en-US" sz="2000" b="1" spc="300" dirty="0"/>
                <a:t>映射</a:t>
              </a: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6D1AFCD-D5BB-4B14-B32E-50BE700921C4}"/>
                </a:ext>
              </a:extLst>
            </p:cNvPr>
            <p:cNvGrpSpPr/>
            <p:nvPr/>
          </p:nvGrpSpPr>
          <p:grpSpPr>
            <a:xfrm>
              <a:off x="1943151" y="1893059"/>
              <a:ext cx="991553" cy="106945"/>
              <a:chOff x="2503408" y="2393265"/>
              <a:chExt cx="869056" cy="91806"/>
            </a:xfrm>
            <a:solidFill>
              <a:srgbClr val="323B43"/>
            </a:solidFill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D17F2F94-EEC4-414C-A18C-CBC33219A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9779" y="2439168"/>
                <a:ext cx="832685" cy="0"/>
              </a:xfrm>
              <a:prstGeom prst="line">
                <a:avLst/>
              </a:prstGeom>
              <a:grpFill/>
              <a:ln w="28575">
                <a:solidFill>
                  <a:srgbClr val="323B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018C5DA-8B51-4445-8F2E-F11C26DE8667}"/>
                  </a:ext>
                </a:extLst>
              </p:cNvPr>
              <p:cNvSpPr/>
              <p:nvPr/>
            </p:nvSpPr>
            <p:spPr>
              <a:xfrm>
                <a:off x="2503408" y="2393265"/>
                <a:ext cx="91809" cy="91806"/>
              </a:xfrm>
              <a:prstGeom prst="ellipse">
                <a:avLst/>
              </a:prstGeom>
              <a:grpFill/>
              <a:ln w="28575">
                <a:solidFill>
                  <a:srgbClr val="323B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58"/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80846F4-F85C-4CA1-B0F7-5719C0B93C57}"/>
              </a:ext>
            </a:extLst>
          </p:cNvPr>
          <p:cNvGrpSpPr/>
          <p:nvPr/>
        </p:nvGrpSpPr>
        <p:grpSpPr>
          <a:xfrm>
            <a:off x="1057756" y="4472115"/>
            <a:ext cx="4742153" cy="609427"/>
            <a:chOff x="1031630" y="4113930"/>
            <a:chExt cx="4742153" cy="609427"/>
          </a:xfrm>
        </p:grpSpPr>
        <p:sp>
          <p:nvSpPr>
            <p:cNvPr id="29" name="圆角矩形 16">
              <a:extLst>
                <a:ext uri="{FF2B5EF4-FFF2-40B4-BE49-F238E27FC236}">
                  <a16:creationId xmlns:a16="http://schemas.microsoft.com/office/drawing/2014/main" id="{8792F100-44D0-49E0-91E3-6F34E5A99B29}"/>
                </a:ext>
              </a:extLst>
            </p:cNvPr>
            <p:cNvSpPr/>
            <p:nvPr/>
          </p:nvSpPr>
          <p:spPr>
            <a:xfrm>
              <a:off x="1031630" y="4113930"/>
              <a:ext cx="3649613" cy="609427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spc="300" dirty="0"/>
                <a:t>在线查询与管理平台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314DB44E-9559-4C7C-AC81-851F97B9F0BB}"/>
                </a:ext>
              </a:extLst>
            </p:cNvPr>
            <p:cNvGrpSpPr/>
            <p:nvPr/>
          </p:nvGrpSpPr>
          <p:grpSpPr>
            <a:xfrm>
              <a:off x="4782230" y="4365170"/>
              <a:ext cx="991553" cy="106945"/>
              <a:chOff x="2503408" y="2393265"/>
              <a:chExt cx="869056" cy="91806"/>
            </a:xfrm>
            <a:solidFill>
              <a:srgbClr val="323B43"/>
            </a:solidFill>
          </p:grpSpPr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DE440D1-1DEA-4EB6-9155-B5BC13B5F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9779" y="2439168"/>
                <a:ext cx="832685" cy="0"/>
              </a:xfrm>
              <a:prstGeom prst="line">
                <a:avLst/>
              </a:prstGeom>
              <a:grpFill/>
              <a:ln w="28575">
                <a:solidFill>
                  <a:srgbClr val="323B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4AFFA36-F247-404C-8997-742BB9FB8B98}"/>
                  </a:ext>
                </a:extLst>
              </p:cNvPr>
              <p:cNvSpPr/>
              <p:nvPr/>
            </p:nvSpPr>
            <p:spPr>
              <a:xfrm>
                <a:off x="2503408" y="2393265"/>
                <a:ext cx="91809" cy="91806"/>
              </a:xfrm>
              <a:prstGeom prst="ellipse">
                <a:avLst/>
              </a:prstGeom>
              <a:grpFill/>
              <a:ln w="28575">
                <a:solidFill>
                  <a:srgbClr val="323B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58"/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1F1AB2E9-5FFA-4C26-A48F-0F7137F597F2}"/>
              </a:ext>
            </a:extLst>
          </p:cNvPr>
          <p:cNvSpPr txBox="1"/>
          <p:nvPr/>
        </p:nvSpPr>
        <p:spPr>
          <a:xfrm>
            <a:off x="5055325" y="1725261"/>
            <a:ext cx="4950883" cy="930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为了适应跨平台、多语言的环境，软件项目通常需要发布不同的版本，而开发人员常常需要对项目进行迁移</a:t>
            </a: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65B23DC-E965-45D9-A34A-356FABD4F58F}"/>
              </a:ext>
            </a:extLst>
          </p:cNvPr>
          <p:cNvSpPr txBox="1"/>
          <p:nvPr/>
        </p:nvSpPr>
        <p:spPr>
          <a:xfrm>
            <a:off x="5055324" y="2961115"/>
            <a:ext cx="495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4BCB794-B2B1-4769-BA05-3645F6883358}"/>
              </a:ext>
            </a:extLst>
          </p:cNvPr>
          <p:cNvSpPr txBox="1"/>
          <p:nvPr/>
        </p:nvSpPr>
        <p:spPr>
          <a:xfrm>
            <a:off x="5040142" y="2905388"/>
            <a:ext cx="4950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为了进一步方便项目的迁移，提升跨语言开发的效率，</a:t>
            </a: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挖掘并建立用于语言迁移</a:t>
            </a: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,</a:t>
            </a: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及平台迁移的</a:t>
            </a: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API</a:t>
            </a: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之间可能的映射是必要的*。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BBE3FF-CFC4-4FD0-B814-72A34DB70FE3}"/>
              </a:ext>
            </a:extLst>
          </p:cNvPr>
          <p:cNvSpPr txBox="1"/>
          <p:nvPr/>
        </p:nvSpPr>
        <p:spPr>
          <a:xfrm>
            <a:off x="663204" y="5620099"/>
            <a:ext cx="112541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*基于研究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en-GB" altLang="zh-CN" sz="1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Zejun</a:t>
            </a:r>
            <a:r>
              <a:rPr lang="en-GB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Zhang</a:t>
            </a:r>
            <a:r>
              <a:rPr lang="zh-CN" altLang="en-GB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en-GB" altLang="zh-CN" sz="1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Minxue</a:t>
            </a:r>
            <a:r>
              <a:rPr lang="en-GB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Pan</a:t>
            </a:r>
            <a:r>
              <a:rPr lang="zh-CN" altLang="en-GB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en-GB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Tian Zhang</a:t>
            </a:r>
            <a:r>
              <a:rPr lang="zh-CN" altLang="en-GB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en-GB" altLang="zh-CN" sz="1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Xinyu</a:t>
            </a:r>
            <a:r>
              <a:rPr lang="en-GB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Zhou</a:t>
            </a:r>
            <a:r>
              <a:rPr lang="zh-CN" altLang="en-GB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en-GB" altLang="zh-CN" sz="1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Xuandong</a:t>
            </a:r>
            <a:r>
              <a:rPr lang="en-GB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Li . Deep-Diving into Documentation to Develop Improved Java-to-Swift API Mapping. In 28th International Conference on Program Comprehension (ICPC ’20), October 5–6, 2020, Seoul, Republic of Korea. ACM, New York, NY, USA, 11 pages. 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Accepted.</a:t>
            </a:r>
            <a:endParaRPr lang="zh-CN" altLang="en-US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60554C9-EB6C-4DDB-B1B6-AB33D0791858}"/>
              </a:ext>
            </a:extLst>
          </p:cNvPr>
          <p:cNvSpPr txBox="1"/>
          <p:nvPr/>
        </p:nvSpPr>
        <p:spPr>
          <a:xfrm>
            <a:off x="5841407" y="4216892"/>
            <a:ext cx="4950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在多语言映射的数据库（</a:t>
            </a: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Java/Swift</a:t>
            </a: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）基础上，设计与实现一个面向</a:t>
            </a: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API</a:t>
            </a: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映射的在线查询与管理平台，以帮助用户从两种语言之中轻松过渡。</a:t>
            </a:r>
          </a:p>
        </p:txBody>
      </p:sp>
    </p:spTree>
    <p:extLst>
      <p:ext uri="{BB962C8B-B14F-4D97-AF65-F5344CB8AC3E}">
        <p14:creationId xmlns:p14="http://schemas.microsoft.com/office/powerpoint/2010/main" val="2267367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43632"/>
            <a:ext cx="4157969" cy="667266"/>
            <a:chOff x="3339618" y="331302"/>
            <a:chExt cx="4157969" cy="667266"/>
          </a:xfrm>
          <a:solidFill>
            <a:srgbClr val="6E0F6D"/>
          </a:solidFill>
        </p:grpSpPr>
        <p:sp>
          <p:nvSpPr>
            <p:cNvPr id="40" name="任意多边形 39"/>
            <p:cNvSpPr/>
            <p:nvPr/>
          </p:nvSpPr>
          <p:spPr>
            <a:xfrm>
              <a:off x="4196871" y="331302"/>
              <a:ext cx="3300716" cy="667266"/>
            </a:xfrm>
            <a:custGeom>
              <a:avLst/>
              <a:gdLst>
                <a:gd name="connsiteX0" fmla="*/ 2234733 w 3300716"/>
                <a:gd name="connsiteY0" fmla="*/ 0 h 667266"/>
                <a:gd name="connsiteX1" fmla="*/ 3300716 w 3300716"/>
                <a:gd name="connsiteY1" fmla="*/ 659860 h 667266"/>
                <a:gd name="connsiteX2" fmla="*/ 3300716 w 3300716"/>
                <a:gd name="connsiteY2" fmla="*/ 667266 h 667266"/>
                <a:gd name="connsiteX3" fmla="*/ 0 w 3300716"/>
                <a:gd name="connsiteY3" fmla="*/ 667266 h 667266"/>
                <a:gd name="connsiteX4" fmla="*/ 0 w 3300716"/>
                <a:gd name="connsiteY4" fmla="*/ 0 h 6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716" h="667266">
                  <a:moveTo>
                    <a:pt x="2234733" y="0"/>
                  </a:moveTo>
                  <a:lnTo>
                    <a:pt x="3300716" y="659860"/>
                  </a:lnTo>
                  <a:lnTo>
                    <a:pt x="3300716" y="667266"/>
                  </a:lnTo>
                  <a:lnTo>
                    <a:pt x="0" y="6672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E0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3339618" y="331302"/>
              <a:ext cx="3300716" cy="667266"/>
            </a:xfrm>
            <a:custGeom>
              <a:avLst/>
              <a:gdLst>
                <a:gd name="connsiteX0" fmla="*/ 2234733 w 3300716"/>
                <a:gd name="connsiteY0" fmla="*/ 0 h 667266"/>
                <a:gd name="connsiteX1" fmla="*/ 3300716 w 3300716"/>
                <a:gd name="connsiteY1" fmla="*/ 659860 h 667266"/>
                <a:gd name="connsiteX2" fmla="*/ 3300716 w 3300716"/>
                <a:gd name="connsiteY2" fmla="*/ 667266 h 667266"/>
                <a:gd name="connsiteX3" fmla="*/ 0 w 3300716"/>
                <a:gd name="connsiteY3" fmla="*/ 667266 h 667266"/>
                <a:gd name="connsiteX4" fmla="*/ 0 w 3300716"/>
                <a:gd name="connsiteY4" fmla="*/ 0 h 6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716" h="667266">
                  <a:moveTo>
                    <a:pt x="2234733" y="0"/>
                  </a:moveTo>
                  <a:lnTo>
                    <a:pt x="3300716" y="659860"/>
                  </a:lnTo>
                  <a:lnTo>
                    <a:pt x="3300716" y="667266"/>
                  </a:lnTo>
                  <a:lnTo>
                    <a:pt x="0" y="6672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E0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流程图: 可选过程 14"/>
          <p:cNvSpPr/>
          <p:nvPr/>
        </p:nvSpPr>
        <p:spPr>
          <a:xfrm>
            <a:off x="3166829" y="2067926"/>
            <a:ext cx="1873811" cy="667266"/>
          </a:xfrm>
          <a:prstGeom prst="flowChartAlternateProcess">
            <a:avLst/>
          </a:prstGeom>
          <a:solidFill>
            <a:srgbClr val="32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查询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19343" y="3459489"/>
            <a:ext cx="5276657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种查询类型： </a:t>
            </a:r>
            <a:r>
              <a:rPr lang="en-US" altLang="zh-CN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           输出</a:t>
            </a:r>
            <a:endParaRPr lang="en-US" altLang="zh-CN" dirty="0">
              <a:solidFill>
                <a:srgbClr val="323B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查询类            </a:t>
            </a:r>
            <a:r>
              <a:rPr lang="en-US" altLang="zh-CN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类名           类的具体信息</a:t>
            </a:r>
            <a:endParaRPr lang="en-US" altLang="zh-CN" dirty="0">
              <a:solidFill>
                <a:srgbClr val="323B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          | API</a:t>
            </a:r>
            <a:r>
              <a:rPr lang="zh-CN" altLang="en-US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简称      </a:t>
            </a:r>
            <a:r>
              <a:rPr lang="en-US" altLang="zh-CN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的具体信息</a:t>
            </a:r>
            <a:endParaRPr lang="en-US" altLang="zh-CN" dirty="0">
              <a:solidFill>
                <a:srgbClr val="323B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映射   </a:t>
            </a:r>
            <a:r>
              <a:rPr lang="en-US" altLang="zh-CN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API</a:t>
            </a:r>
            <a:r>
              <a:rPr lang="zh-CN" altLang="en-US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简称      </a:t>
            </a:r>
            <a:r>
              <a:rPr lang="en-US" altLang="zh-CN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映射对结果</a:t>
            </a:r>
            <a:endParaRPr lang="zh-CN" altLang="en-US" dirty="0">
              <a:solidFill>
                <a:srgbClr val="323B43"/>
              </a:solidFill>
            </a:endParaRPr>
          </a:p>
        </p:txBody>
      </p:sp>
      <p:sp>
        <p:nvSpPr>
          <p:cNvPr id="57" name="Oval 18"/>
          <p:cNvSpPr/>
          <p:nvPr/>
        </p:nvSpPr>
        <p:spPr>
          <a:xfrm>
            <a:off x="1191984" y="1543754"/>
            <a:ext cx="1737937" cy="1715610"/>
          </a:xfrm>
          <a:prstGeom prst="ellipse">
            <a:avLst/>
          </a:prstGeom>
          <a:noFill/>
          <a:ln w="57150">
            <a:solidFill>
              <a:srgbClr val="323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558">
              <a:solidFill>
                <a:srgbClr val="FF0000"/>
              </a:solidFill>
            </a:endParaRPr>
          </a:p>
        </p:txBody>
      </p:sp>
      <p:sp>
        <p:nvSpPr>
          <p:cNvPr id="55" name="流程图: 可选过程 54"/>
          <p:cNvSpPr/>
          <p:nvPr/>
        </p:nvSpPr>
        <p:spPr>
          <a:xfrm>
            <a:off x="7151362" y="2067926"/>
            <a:ext cx="1873811" cy="667266"/>
          </a:xfrm>
          <a:prstGeom prst="flowChartAlternateProcess">
            <a:avLst/>
          </a:prstGeom>
          <a:solidFill>
            <a:srgbClr val="32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导入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64D2D9F-B332-4226-B426-AE7C19BC28B1}"/>
              </a:ext>
            </a:extLst>
          </p:cNvPr>
          <p:cNvSpPr txBox="1"/>
          <p:nvPr/>
        </p:nvSpPr>
        <p:spPr>
          <a:xfrm>
            <a:off x="366519" y="420198"/>
            <a:ext cx="2800408" cy="523220"/>
          </a:xfrm>
          <a:prstGeom prst="rect">
            <a:avLst/>
          </a:prstGeom>
          <a:solidFill>
            <a:srgbClr val="6E0F6D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需求分析与设计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917998E-5F95-465A-93F9-39BB4824838B}"/>
              </a:ext>
            </a:extLst>
          </p:cNvPr>
          <p:cNvGrpSpPr/>
          <p:nvPr/>
        </p:nvGrpSpPr>
        <p:grpSpPr>
          <a:xfrm>
            <a:off x="9106677" y="101598"/>
            <a:ext cx="2820209" cy="1144004"/>
            <a:chOff x="9944577" y="101598"/>
            <a:chExt cx="1982310" cy="804114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BBF91A1-61F7-4FB0-894E-2477CD02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6853" y="250253"/>
              <a:ext cx="1350034" cy="57319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BCF1B59-8A8F-4EB2-92FF-EF637FC99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577" y="101598"/>
              <a:ext cx="661051" cy="804114"/>
            </a:xfrm>
            <a:prstGeom prst="rect">
              <a:avLst/>
            </a:prstGeom>
          </p:spPr>
        </p:pic>
      </p:grpSp>
      <p:sp>
        <p:nvSpPr>
          <p:cNvPr id="34" name="Oval 18">
            <a:extLst>
              <a:ext uri="{FF2B5EF4-FFF2-40B4-BE49-F238E27FC236}">
                <a16:creationId xmlns:a16="http://schemas.microsoft.com/office/drawing/2014/main" id="{B0BB2B48-D35D-4C68-8DFC-BCB43E24E94F}"/>
              </a:ext>
            </a:extLst>
          </p:cNvPr>
          <p:cNvSpPr/>
          <p:nvPr/>
        </p:nvSpPr>
        <p:spPr>
          <a:xfrm>
            <a:off x="9262079" y="1543754"/>
            <a:ext cx="1737937" cy="1715610"/>
          </a:xfrm>
          <a:prstGeom prst="ellipse">
            <a:avLst/>
          </a:prstGeom>
          <a:solidFill>
            <a:schemeClr val="bg1"/>
          </a:solidFill>
          <a:ln w="57150">
            <a:solidFill>
              <a:srgbClr val="323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558">
              <a:solidFill>
                <a:srgbClr val="FF000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BA57756-1144-43E9-A718-041AA0F01555}"/>
              </a:ext>
            </a:extLst>
          </p:cNvPr>
          <p:cNvSpPr txBox="1"/>
          <p:nvPr/>
        </p:nvSpPr>
        <p:spPr>
          <a:xfrm>
            <a:off x="7151362" y="3557516"/>
            <a:ext cx="3385272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zh-CN" altLang="en-US" b="1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管理权限</a:t>
            </a:r>
            <a:r>
              <a:rPr lang="zh-CN" altLang="en-US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，登录后导入</a:t>
            </a:r>
            <a:endParaRPr lang="en-US" altLang="zh-CN" dirty="0">
              <a:solidFill>
                <a:srgbClr val="323B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两种语言：</a:t>
            </a:r>
            <a:r>
              <a:rPr lang="en-US" altLang="zh-CN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&amp; Swift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单条导入</a:t>
            </a:r>
            <a:endParaRPr lang="en-US" altLang="zh-CN" dirty="0">
              <a:solidFill>
                <a:srgbClr val="323B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rgbClr val="323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映射关系导入</a:t>
            </a:r>
            <a:endParaRPr lang="en-US" altLang="zh-CN" dirty="0">
              <a:solidFill>
                <a:srgbClr val="323B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十字形 1">
            <a:extLst>
              <a:ext uri="{FF2B5EF4-FFF2-40B4-BE49-F238E27FC236}">
                <a16:creationId xmlns:a16="http://schemas.microsoft.com/office/drawing/2014/main" id="{0860C523-206B-4A8E-8121-B8940704B53A}"/>
              </a:ext>
            </a:extLst>
          </p:cNvPr>
          <p:cNvSpPr/>
          <p:nvPr/>
        </p:nvSpPr>
        <p:spPr>
          <a:xfrm>
            <a:off x="9398151" y="1685632"/>
            <a:ext cx="1465791" cy="1431854"/>
          </a:xfrm>
          <a:prstGeom prst="plus">
            <a:avLst>
              <a:gd name="adj" fmla="val 45028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78DDC3-155F-4D2D-890E-DE0BC46DF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07" y="1889614"/>
            <a:ext cx="1023890" cy="102389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B14ED4A-DB1D-43B8-A1F8-1AD796DD74B4}"/>
              </a:ext>
            </a:extLst>
          </p:cNvPr>
          <p:cNvSpPr txBox="1"/>
          <p:nvPr/>
        </p:nvSpPr>
        <p:spPr>
          <a:xfrm>
            <a:off x="819343" y="5427075"/>
            <a:ext cx="9477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一条</a:t>
            </a:r>
            <a:r>
              <a: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API</a:t>
            </a:r>
            <a:r>
              <a: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en-US" altLang="zh-CN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java.util.HashSet$public</a:t>
            </a:r>
            <a:r>
              <a:rPr lang="en-US" altLang="zh-CN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ea typeface="华文宋体" panose="02010600040101010101" pitchFamily="2" charset="-122"/>
              </a:rPr>
              <a:t> Boolean contains(Object o</a:t>
            </a:r>
            <a:r>
              <a:rPr lang="en-US" altLang="zh-CN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</a:p>
          <a:p>
            <a:r>
              <a: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输入格式：</a:t>
            </a:r>
            <a:r>
              <a:rPr lang="en-US" altLang="zh-CN" sz="20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Class | </a:t>
            </a:r>
            <a:r>
              <a:rPr lang="en-US" altLang="zh-CN" sz="2000" b="1" dirty="0" err="1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Class_method</a:t>
            </a:r>
            <a:r>
              <a:rPr lang="en-US" altLang="zh-CN" sz="20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() </a:t>
            </a:r>
            <a:r>
              <a:rPr lang="en-US" altLang="zh-CN" sz="2000" b="1" dirty="0" err="1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eg.</a:t>
            </a:r>
            <a:r>
              <a:rPr lang="zh-CN" altLang="en-US" sz="20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HashSet | </a:t>
            </a:r>
            <a:r>
              <a:rPr lang="en-US" altLang="zh-CN" sz="2000" b="1" dirty="0" err="1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HashSet_contains</a:t>
            </a:r>
            <a:r>
              <a:rPr lang="en-US" altLang="zh-CN" sz="20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()</a:t>
            </a:r>
          </a:p>
          <a:p>
            <a:r>
              <a: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输出：</a:t>
            </a:r>
            <a:r>
              <a:rPr lang="zh-CN" altLang="en-US" b="1" dirty="0">
                <a:solidFill>
                  <a:srgbClr val="00206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包括</a:t>
            </a:r>
            <a:r>
              <a:rPr lang="en-US" altLang="zh-CN" b="1" dirty="0">
                <a:solidFill>
                  <a:srgbClr val="00206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API Signature</a:t>
            </a:r>
            <a:r>
              <a:rPr lang="zh-CN" altLang="en-US" b="1" dirty="0">
                <a:solidFill>
                  <a:srgbClr val="00206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b="1" dirty="0">
                <a:solidFill>
                  <a:srgbClr val="00206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description</a:t>
            </a:r>
            <a:r>
              <a:rPr lang="zh-CN" altLang="en-US" b="1" dirty="0">
                <a:solidFill>
                  <a:srgbClr val="00206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、形参、返回值在内的所有信息。</a:t>
            </a:r>
            <a:endParaRPr lang="en-US" altLang="zh-CN" sz="2000" b="1" dirty="0">
              <a:solidFill>
                <a:srgbClr val="00206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C490C6-EFF4-44AC-843E-81324EEB63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59"/>
          <a:stretch/>
        </p:blipFill>
        <p:spPr>
          <a:xfrm>
            <a:off x="130680" y="415262"/>
            <a:ext cx="11930640" cy="48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7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43632"/>
            <a:ext cx="4157969" cy="667266"/>
            <a:chOff x="3339618" y="331302"/>
            <a:chExt cx="4157969" cy="667266"/>
          </a:xfrm>
          <a:solidFill>
            <a:srgbClr val="6E0F6D"/>
          </a:solidFill>
        </p:grpSpPr>
        <p:sp>
          <p:nvSpPr>
            <p:cNvPr id="40" name="任意多边形 39"/>
            <p:cNvSpPr/>
            <p:nvPr/>
          </p:nvSpPr>
          <p:spPr>
            <a:xfrm>
              <a:off x="4196871" y="331302"/>
              <a:ext cx="3300716" cy="667266"/>
            </a:xfrm>
            <a:custGeom>
              <a:avLst/>
              <a:gdLst>
                <a:gd name="connsiteX0" fmla="*/ 2234733 w 3300716"/>
                <a:gd name="connsiteY0" fmla="*/ 0 h 667266"/>
                <a:gd name="connsiteX1" fmla="*/ 3300716 w 3300716"/>
                <a:gd name="connsiteY1" fmla="*/ 659860 h 667266"/>
                <a:gd name="connsiteX2" fmla="*/ 3300716 w 3300716"/>
                <a:gd name="connsiteY2" fmla="*/ 667266 h 667266"/>
                <a:gd name="connsiteX3" fmla="*/ 0 w 3300716"/>
                <a:gd name="connsiteY3" fmla="*/ 667266 h 667266"/>
                <a:gd name="connsiteX4" fmla="*/ 0 w 3300716"/>
                <a:gd name="connsiteY4" fmla="*/ 0 h 6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716" h="667266">
                  <a:moveTo>
                    <a:pt x="2234733" y="0"/>
                  </a:moveTo>
                  <a:lnTo>
                    <a:pt x="3300716" y="659860"/>
                  </a:lnTo>
                  <a:lnTo>
                    <a:pt x="3300716" y="667266"/>
                  </a:lnTo>
                  <a:lnTo>
                    <a:pt x="0" y="6672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E0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3339618" y="331302"/>
              <a:ext cx="3300716" cy="667266"/>
            </a:xfrm>
            <a:custGeom>
              <a:avLst/>
              <a:gdLst>
                <a:gd name="connsiteX0" fmla="*/ 2234733 w 3300716"/>
                <a:gd name="connsiteY0" fmla="*/ 0 h 667266"/>
                <a:gd name="connsiteX1" fmla="*/ 3300716 w 3300716"/>
                <a:gd name="connsiteY1" fmla="*/ 659860 h 667266"/>
                <a:gd name="connsiteX2" fmla="*/ 3300716 w 3300716"/>
                <a:gd name="connsiteY2" fmla="*/ 667266 h 667266"/>
                <a:gd name="connsiteX3" fmla="*/ 0 w 3300716"/>
                <a:gd name="connsiteY3" fmla="*/ 667266 h 667266"/>
                <a:gd name="connsiteX4" fmla="*/ 0 w 3300716"/>
                <a:gd name="connsiteY4" fmla="*/ 0 h 6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716" h="667266">
                  <a:moveTo>
                    <a:pt x="2234733" y="0"/>
                  </a:moveTo>
                  <a:lnTo>
                    <a:pt x="3300716" y="659860"/>
                  </a:lnTo>
                  <a:lnTo>
                    <a:pt x="3300716" y="667266"/>
                  </a:lnTo>
                  <a:lnTo>
                    <a:pt x="0" y="6672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E0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764D2D9F-B332-4226-B426-AE7C19BC28B1}"/>
              </a:ext>
            </a:extLst>
          </p:cNvPr>
          <p:cNvSpPr txBox="1"/>
          <p:nvPr/>
        </p:nvSpPr>
        <p:spPr>
          <a:xfrm>
            <a:off x="366519" y="420198"/>
            <a:ext cx="2800408" cy="523220"/>
          </a:xfrm>
          <a:prstGeom prst="rect">
            <a:avLst/>
          </a:prstGeom>
          <a:solidFill>
            <a:srgbClr val="6E0F6D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需求分析与设计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917998E-5F95-465A-93F9-39BB4824838B}"/>
              </a:ext>
            </a:extLst>
          </p:cNvPr>
          <p:cNvGrpSpPr/>
          <p:nvPr/>
        </p:nvGrpSpPr>
        <p:grpSpPr>
          <a:xfrm>
            <a:off x="9106677" y="101598"/>
            <a:ext cx="2820209" cy="1144004"/>
            <a:chOff x="9944577" y="101598"/>
            <a:chExt cx="1982310" cy="804114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BBF91A1-61F7-4FB0-894E-2477CD02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6853" y="250253"/>
              <a:ext cx="1350034" cy="57319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BCF1B59-8A8F-4EB2-92FF-EF637FC99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577" y="101598"/>
              <a:ext cx="661051" cy="804114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16C48E72-C66C-4A6A-8AD4-B14066C8460E}"/>
              </a:ext>
            </a:extLst>
          </p:cNvPr>
          <p:cNvSpPr txBox="1"/>
          <p:nvPr/>
        </p:nvSpPr>
        <p:spPr>
          <a:xfrm>
            <a:off x="1423851" y="6042345"/>
            <a:ext cx="1876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平台整体架构图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635D7B9-0CDB-4870-A539-BB04186D313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28" y="1457092"/>
            <a:ext cx="8619944" cy="447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57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43632"/>
            <a:ext cx="4162697" cy="692688"/>
            <a:chOff x="3339618" y="331302"/>
            <a:chExt cx="4157969" cy="667266"/>
          </a:xfrm>
          <a:solidFill>
            <a:srgbClr val="6E0F6D"/>
          </a:solidFill>
        </p:grpSpPr>
        <p:sp>
          <p:nvSpPr>
            <p:cNvPr id="40" name="任意多边形 39"/>
            <p:cNvSpPr/>
            <p:nvPr/>
          </p:nvSpPr>
          <p:spPr>
            <a:xfrm>
              <a:off x="4196871" y="331302"/>
              <a:ext cx="3300716" cy="667266"/>
            </a:xfrm>
            <a:custGeom>
              <a:avLst/>
              <a:gdLst>
                <a:gd name="connsiteX0" fmla="*/ 2234733 w 3300716"/>
                <a:gd name="connsiteY0" fmla="*/ 0 h 667266"/>
                <a:gd name="connsiteX1" fmla="*/ 3300716 w 3300716"/>
                <a:gd name="connsiteY1" fmla="*/ 659860 h 667266"/>
                <a:gd name="connsiteX2" fmla="*/ 3300716 w 3300716"/>
                <a:gd name="connsiteY2" fmla="*/ 667266 h 667266"/>
                <a:gd name="connsiteX3" fmla="*/ 0 w 3300716"/>
                <a:gd name="connsiteY3" fmla="*/ 667266 h 667266"/>
                <a:gd name="connsiteX4" fmla="*/ 0 w 3300716"/>
                <a:gd name="connsiteY4" fmla="*/ 0 h 6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716" h="667266">
                  <a:moveTo>
                    <a:pt x="2234733" y="0"/>
                  </a:moveTo>
                  <a:lnTo>
                    <a:pt x="3300716" y="659860"/>
                  </a:lnTo>
                  <a:lnTo>
                    <a:pt x="3300716" y="667266"/>
                  </a:lnTo>
                  <a:lnTo>
                    <a:pt x="0" y="6672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E0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3339618" y="331302"/>
              <a:ext cx="3300716" cy="667266"/>
            </a:xfrm>
            <a:custGeom>
              <a:avLst/>
              <a:gdLst>
                <a:gd name="connsiteX0" fmla="*/ 2234733 w 3300716"/>
                <a:gd name="connsiteY0" fmla="*/ 0 h 667266"/>
                <a:gd name="connsiteX1" fmla="*/ 3300716 w 3300716"/>
                <a:gd name="connsiteY1" fmla="*/ 659860 h 667266"/>
                <a:gd name="connsiteX2" fmla="*/ 3300716 w 3300716"/>
                <a:gd name="connsiteY2" fmla="*/ 667266 h 667266"/>
                <a:gd name="connsiteX3" fmla="*/ 0 w 3300716"/>
                <a:gd name="connsiteY3" fmla="*/ 667266 h 667266"/>
                <a:gd name="connsiteX4" fmla="*/ 0 w 3300716"/>
                <a:gd name="connsiteY4" fmla="*/ 0 h 6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716" h="667266">
                  <a:moveTo>
                    <a:pt x="2234733" y="0"/>
                  </a:moveTo>
                  <a:lnTo>
                    <a:pt x="3300716" y="659860"/>
                  </a:lnTo>
                  <a:lnTo>
                    <a:pt x="3300716" y="667266"/>
                  </a:lnTo>
                  <a:lnTo>
                    <a:pt x="0" y="6672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E0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764D2D9F-B332-4226-B426-AE7C19BC28B1}"/>
              </a:ext>
            </a:extLst>
          </p:cNvPr>
          <p:cNvSpPr txBox="1"/>
          <p:nvPr/>
        </p:nvSpPr>
        <p:spPr>
          <a:xfrm>
            <a:off x="366519" y="420199"/>
            <a:ext cx="2838235" cy="520327"/>
          </a:xfrm>
          <a:prstGeom prst="rect">
            <a:avLst/>
          </a:prstGeom>
          <a:solidFill>
            <a:srgbClr val="6E0F6D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功能实现与成果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917998E-5F95-465A-93F9-39BB4824838B}"/>
              </a:ext>
            </a:extLst>
          </p:cNvPr>
          <p:cNvGrpSpPr/>
          <p:nvPr/>
        </p:nvGrpSpPr>
        <p:grpSpPr>
          <a:xfrm>
            <a:off x="9106677" y="101598"/>
            <a:ext cx="2820209" cy="1144004"/>
            <a:chOff x="9944577" y="101598"/>
            <a:chExt cx="1982310" cy="804114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BBF91A1-61F7-4FB0-894E-2477CD02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6853" y="250253"/>
              <a:ext cx="1350034" cy="57319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BCF1B59-8A8F-4EB2-92FF-EF637FC99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577" y="101598"/>
              <a:ext cx="661051" cy="804114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302FDB18-9B8B-478B-A315-5D3731FFD7B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59" y="27575"/>
            <a:ext cx="5883074" cy="683042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477365D-21AA-49EC-B953-CCDB7494A23C}"/>
              </a:ext>
            </a:extLst>
          </p:cNvPr>
          <p:cNvSpPr txBox="1"/>
          <p:nvPr/>
        </p:nvSpPr>
        <p:spPr>
          <a:xfrm>
            <a:off x="8638478" y="6033636"/>
            <a:ext cx="1876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平台实现框架</a:t>
            </a:r>
          </a:p>
        </p:txBody>
      </p:sp>
    </p:spTree>
    <p:extLst>
      <p:ext uri="{BB962C8B-B14F-4D97-AF65-F5344CB8AC3E}">
        <p14:creationId xmlns:p14="http://schemas.microsoft.com/office/powerpoint/2010/main" val="364830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43632"/>
            <a:ext cx="4162697" cy="692688"/>
            <a:chOff x="3339618" y="331302"/>
            <a:chExt cx="4157969" cy="667266"/>
          </a:xfrm>
          <a:solidFill>
            <a:srgbClr val="6E0F6D"/>
          </a:solidFill>
        </p:grpSpPr>
        <p:sp>
          <p:nvSpPr>
            <p:cNvPr id="40" name="任意多边形 39"/>
            <p:cNvSpPr/>
            <p:nvPr/>
          </p:nvSpPr>
          <p:spPr>
            <a:xfrm>
              <a:off x="4196871" y="331302"/>
              <a:ext cx="3300716" cy="667266"/>
            </a:xfrm>
            <a:custGeom>
              <a:avLst/>
              <a:gdLst>
                <a:gd name="connsiteX0" fmla="*/ 2234733 w 3300716"/>
                <a:gd name="connsiteY0" fmla="*/ 0 h 667266"/>
                <a:gd name="connsiteX1" fmla="*/ 3300716 w 3300716"/>
                <a:gd name="connsiteY1" fmla="*/ 659860 h 667266"/>
                <a:gd name="connsiteX2" fmla="*/ 3300716 w 3300716"/>
                <a:gd name="connsiteY2" fmla="*/ 667266 h 667266"/>
                <a:gd name="connsiteX3" fmla="*/ 0 w 3300716"/>
                <a:gd name="connsiteY3" fmla="*/ 667266 h 667266"/>
                <a:gd name="connsiteX4" fmla="*/ 0 w 3300716"/>
                <a:gd name="connsiteY4" fmla="*/ 0 h 6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716" h="667266">
                  <a:moveTo>
                    <a:pt x="2234733" y="0"/>
                  </a:moveTo>
                  <a:lnTo>
                    <a:pt x="3300716" y="659860"/>
                  </a:lnTo>
                  <a:lnTo>
                    <a:pt x="3300716" y="667266"/>
                  </a:lnTo>
                  <a:lnTo>
                    <a:pt x="0" y="6672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E0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3339618" y="331302"/>
              <a:ext cx="3300716" cy="667266"/>
            </a:xfrm>
            <a:custGeom>
              <a:avLst/>
              <a:gdLst>
                <a:gd name="connsiteX0" fmla="*/ 2234733 w 3300716"/>
                <a:gd name="connsiteY0" fmla="*/ 0 h 667266"/>
                <a:gd name="connsiteX1" fmla="*/ 3300716 w 3300716"/>
                <a:gd name="connsiteY1" fmla="*/ 659860 h 667266"/>
                <a:gd name="connsiteX2" fmla="*/ 3300716 w 3300716"/>
                <a:gd name="connsiteY2" fmla="*/ 667266 h 667266"/>
                <a:gd name="connsiteX3" fmla="*/ 0 w 3300716"/>
                <a:gd name="connsiteY3" fmla="*/ 667266 h 667266"/>
                <a:gd name="connsiteX4" fmla="*/ 0 w 3300716"/>
                <a:gd name="connsiteY4" fmla="*/ 0 h 6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716" h="667266">
                  <a:moveTo>
                    <a:pt x="2234733" y="0"/>
                  </a:moveTo>
                  <a:lnTo>
                    <a:pt x="3300716" y="659860"/>
                  </a:lnTo>
                  <a:lnTo>
                    <a:pt x="3300716" y="667266"/>
                  </a:lnTo>
                  <a:lnTo>
                    <a:pt x="0" y="6672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E0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764D2D9F-B332-4226-B426-AE7C19BC28B1}"/>
              </a:ext>
            </a:extLst>
          </p:cNvPr>
          <p:cNvSpPr txBox="1"/>
          <p:nvPr/>
        </p:nvSpPr>
        <p:spPr>
          <a:xfrm>
            <a:off x="366519" y="420199"/>
            <a:ext cx="2838235" cy="523220"/>
          </a:xfrm>
          <a:prstGeom prst="rect">
            <a:avLst/>
          </a:prstGeom>
          <a:solidFill>
            <a:srgbClr val="6E0F6D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前端：界面渲染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917998E-5F95-465A-93F9-39BB4824838B}"/>
              </a:ext>
            </a:extLst>
          </p:cNvPr>
          <p:cNvGrpSpPr/>
          <p:nvPr/>
        </p:nvGrpSpPr>
        <p:grpSpPr>
          <a:xfrm>
            <a:off x="9106677" y="101598"/>
            <a:ext cx="2820209" cy="1144004"/>
            <a:chOff x="9944577" y="101598"/>
            <a:chExt cx="1982310" cy="804114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BBF91A1-61F7-4FB0-894E-2477CD02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6853" y="250253"/>
              <a:ext cx="1350034" cy="57319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BCF1B59-8A8F-4EB2-92FF-EF637FC99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577" y="101598"/>
              <a:ext cx="661051" cy="80411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73FAA7B-C030-4412-B11B-08E39F062B22}"/>
              </a:ext>
            </a:extLst>
          </p:cNvPr>
          <p:cNvSpPr txBox="1"/>
          <p:nvPr/>
        </p:nvSpPr>
        <p:spPr>
          <a:xfrm>
            <a:off x="1652234" y="3100251"/>
            <a:ext cx="710619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·</a:t>
            </a:r>
            <a:r>
              <a:rPr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表单 </a:t>
            </a:r>
            <a:r>
              <a:rPr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&lt;form&gt;&lt;/form&gt;</a:t>
            </a:r>
          </a:p>
          <a:p>
            <a:endParaRPr lang="en-US" altLang="zh-CN" sz="24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·</a:t>
            </a:r>
            <a:r>
              <a:rPr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表格</a:t>
            </a:r>
            <a:r>
              <a:rPr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&lt;table&gt;&lt;/table&gt;</a:t>
            </a:r>
          </a:p>
          <a:p>
            <a:endParaRPr lang="en-US" altLang="zh-CN" sz="24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·</a:t>
            </a:r>
            <a:r>
              <a:rPr lang="en-US" altLang="zh-CN" sz="2400" b="1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Thymeleaf</a:t>
            </a:r>
            <a:r>
              <a:rPr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动态渲染：</a:t>
            </a:r>
            <a:r>
              <a:rPr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@{}</a:t>
            </a:r>
            <a:r>
              <a:rPr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和</a:t>
            </a:r>
            <a:r>
              <a:rPr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${}</a:t>
            </a:r>
            <a:r>
              <a:rPr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用于加载和取参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F839BC9-0E55-40A2-9585-AC98AEAEC6BB}"/>
              </a:ext>
            </a:extLst>
          </p:cNvPr>
          <p:cNvGrpSpPr/>
          <p:nvPr/>
        </p:nvGrpSpPr>
        <p:grpSpPr>
          <a:xfrm>
            <a:off x="2080627" y="1877747"/>
            <a:ext cx="2595791" cy="609427"/>
            <a:chOff x="338913" y="1641817"/>
            <a:chExt cx="2595791" cy="609427"/>
          </a:xfrm>
        </p:grpSpPr>
        <p:sp>
          <p:nvSpPr>
            <p:cNvPr id="13" name="圆角矩形 16">
              <a:extLst>
                <a:ext uri="{FF2B5EF4-FFF2-40B4-BE49-F238E27FC236}">
                  <a16:creationId xmlns:a16="http://schemas.microsoft.com/office/drawing/2014/main" id="{F18BB1C9-3A35-4C5D-8754-9FA6ED0B0B73}"/>
                </a:ext>
              </a:extLst>
            </p:cNvPr>
            <p:cNvSpPr/>
            <p:nvPr/>
          </p:nvSpPr>
          <p:spPr>
            <a:xfrm>
              <a:off x="338913" y="1641817"/>
              <a:ext cx="1551621" cy="609427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pc="300" dirty="0"/>
                <a:t>HTML</a:t>
              </a:r>
              <a:endParaRPr lang="zh-CN" altLang="en-US" sz="2000" b="1" spc="300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CB50FE8-4408-4907-8646-AA21FB65169E}"/>
                </a:ext>
              </a:extLst>
            </p:cNvPr>
            <p:cNvGrpSpPr/>
            <p:nvPr/>
          </p:nvGrpSpPr>
          <p:grpSpPr>
            <a:xfrm>
              <a:off x="1943151" y="1893059"/>
              <a:ext cx="991553" cy="106945"/>
              <a:chOff x="2503408" y="2393265"/>
              <a:chExt cx="869056" cy="91806"/>
            </a:xfrm>
            <a:solidFill>
              <a:srgbClr val="323B43"/>
            </a:solidFill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D28AB48A-DA8E-4D62-B5EC-E7E7C44683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9779" y="2439168"/>
                <a:ext cx="832685" cy="0"/>
              </a:xfrm>
              <a:prstGeom prst="line">
                <a:avLst/>
              </a:prstGeom>
              <a:grpFill/>
              <a:ln w="28575">
                <a:solidFill>
                  <a:srgbClr val="323B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5A06220-ECBF-437F-A63F-B93478884462}"/>
                  </a:ext>
                </a:extLst>
              </p:cNvPr>
              <p:cNvSpPr/>
              <p:nvPr/>
            </p:nvSpPr>
            <p:spPr>
              <a:xfrm>
                <a:off x="2503408" y="2393265"/>
                <a:ext cx="91809" cy="91806"/>
              </a:xfrm>
              <a:prstGeom prst="ellipse">
                <a:avLst/>
              </a:prstGeom>
              <a:grpFill/>
              <a:ln w="28575">
                <a:solidFill>
                  <a:srgbClr val="323B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58"/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9368838-B511-40FF-827F-2882B34C1104}"/>
              </a:ext>
            </a:extLst>
          </p:cNvPr>
          <p:cNvGrpSpPr/>
          <p:nvPr/>
        </p:nvGrpSpPr>
        <p:grpSpPr>
          <a:xfrm>
            <a:off x="4798104" y="1877746"/>
            <a:ext cx="2595791" cy="609427"/>
            <a:chOff x="338913" y="1641817"/>
            <a:chExt cx="2595791" cy="609427"/>
          </a:xfrm>
        </p:grpSpPr>
        <p:sp>
          <p:nvSpPr>
            <p:cNvPr id="18" name="圆角矩形 16">
              <a:extLst>
                <a:ext uri="{FF2B5EF4-FFF2-40B4-BE49-F238E27FC236}">
                  <a16:creationId xmlns:a16="http://schemas.microsoft.com/office/drawing/2014/main" id="{7C09AE33-2E17-40E9-BEE5-5DE94189665D}"/>
                </a:ext>
              </a:extLst>
            </p:cNvPr>
            <p:cNvSpPr/>
            <p:nvPr/>
          </p:nvSpPr>
          <p:spPr>
            <a:xfrm>
              <a:off x="338913" y="1641817"/>
              <a:ext cx="1551621" cy="609427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pc="300" dirty="0"/>
                <a:t>CSS</a:t>
              </a:r>
              <a:endParaRPr lang="zh-CN" altLang="en-US" sz="2000" b="1" spc="300" dirty="0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E952030-A750-4AFB-BBBF-32D21FABE8DD}"/>
                </a:ext>
              </a:extLst>
            </p:cNvPr>
            <p:cNvGrpSpPr/>
            <p:nvPr/>
          </p:nvGrpSpPr>
          <p:grpSpPr>
            <a:xfrm>
              <a:off x="1943151" y="1893059"/>
              <a:ext cx="991553" cy="106945"/>
              <a:chOff x="2503408" y="2393265"/>
              <a:chExt cx="869056" cy="91806"/>
            </a:xfrm>
            <a:solidFill>
              <a:srgbClr val="323B43"/>
            </a:solidFill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8F2C3B94-9035-46DF-B779-A6EC06D5A6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9779" y="2439168"/>
                <a:ext cx="832685" cy="0"/>
              </a:xfrm>
              <a:prstGeom prst="line">
                <a:avLst/>
              </a:prstGeom>
              <a:grpFill/>
              <a:ln w="28575">
                <a:solidFill>
                  <a:srgbClr val="323B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77BA22FD-F683-45DB-8081-DCE85F79ADF6}"/>
                  </a:ext>
                </a:extLst>
              </p:cNvPr>
              <p:cNvSpPr/>
              <p:nvPr/>
            </p:nvSpPr>
            <p:spPr>
              <a:xfrm>
                <a:off x="2503408" y="2393265"/>
                <a:ext cx="91809" cy="91806"/>
              </a:xfrm>
              <a:prstGeom prst="ellipse">
                <a:avLst/>
              </a:prstGeom>
              <a:grpFill/>
              <a:ln w="28575">
                <a:solidFill>
                  <a:srgbClr val="323B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58"/>
              </a:p>
            </p:txBody>
          </p:sp>
        </p:grpSp>
      </p:grpSp>
      <p:sp>
        <p:nvSpPr>
          <p:cNvPr id="23" name="圆角矩形 16">
            <a:extLst>
              <a:ext uri="{FF2B5EF4-FFF2-40B4-BE49-F238E27FC236}">
                <a16:creationId xmlns:a16="http://schemas.microsoft.com/office/drawing/2014/main" id="{D19C473A-7C6E-43FD-B2DA-F0C751EB078E}"/>
              </a:ext>
            </a:extLst>
          </p:cNvPr>
          <p:cNvSpPr/>
          <p:nvPr/>
        </p:nvSpPr>
        <p:spPr>
          <a:xfrm>
            <a:off x="7515582" y="1877746"/>
            <a:ext cx="1952865" cy="6094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spc="300" dirty="0" err="1"/>
              <a:t>Thymeleaf</a:t>
            </a:r>
            <a:endParaRPr lang="zh-CN" altLang="en-US" sz="2000" b="1" spc="300" dirty="0"/>
          </a:p>
        </p:txBody>
      </p:sp>
    </p:spTree>
    <p:extLst>
      <p:ext uri="{BB962C8B-B14F-4D97-AF65-F5344CB8AC3E}">
        <p14:creationId xmlns:p14="http://schemas.microsoft.com/office/powerpoint/2010/main" val="3501777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43632"/>
            <a:ext cx="4693920" cy="692688"/>
            <a:chOff x="3339618" y="331302"/>
            <a:chExt cx="4157969" cy="667266"/>
          </a:xfrm>
          <a:solidFill>
            <a:srgbClr val="6E0F6D"/>
          </a:solidFill>
        </p:grpSpPr>
        <p:sp>
          <p:nvSpPr>
            <p:cNvPr id="40" name="任意多边形 39"/>
            <p:cNvSpPr/>
            <p:nvPr/>
          </p:nvSpPr>
          <p:spPr>
            <a:xfrm>
              <a:off x="4196871" y="331302"/>
              <a:ext cx="3300716" cy="667266"/>
            </a:xfrm>
            <a:custGeom>
              <a:avLst/>
              <a:gdLst>
                <a:gd name="connsiteX0" fmla="*/ 2234733 w 3300716"/>
                <a:gd name="connsiteY0" fmla="*/ 0 h 667266"/>
                <a:gd name="connsiteX1" fmla="*/ 3300716 w 3300716"/>
                <a:gd name="connsiteY1" fmla="*/ 659860 h 667266"/>
                <a:gd name="connsiteX2" fmla="*/ 3300716 w 3300716"/>
                <a:gd name="connsiteY2" fmla="*/ 667266 h 667266"/>
                <a:gd name="connsiteX3" fmla="*/ 0 w 3300716"/>
                <a:gd name="connsiteY3" fmla="*/ 667266 h 667266"/>
                <a:gd name="connsiteX4" fmla="*/ 0 w 3300716"/>
                <a:gd name="connsiteY4" fmla="*/ 0 h 6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716" h="667266">
                  <a:moveTo>
                    <a:pt x="2234733" y="0"/>
                  </a:moveTo>
                  <a:lnTo>
                    <a:pt x="3300716" y="659860"/>
                  </a:lnTo>
                  <a:lnTo>
                    <a:pt x="3300716" y="667266"/>
                  </a:lnTo>
                  <a:lnTo>
                    <a:pt x="0" y="6672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E0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3339618" y="331302"/>
              <a:ext cx="3300716" cy="667266"/>
            </a:xfrm>
            <a:custGeom>
              <a:avLst/>
              <a:gdLst>
                <a:gd name="connsiteX0" fmla="*/ 2234733 w 3300716"/>
                <a:gd name="connsiteY0" fmla="*/ 0 h 667266"/>
                <a:gd name="connsiteX1" fmla="*/ 3300716 w 3300716"/>
                <a:gd name="connsiteY1" fmla="*/ 659860 h 667266"/>
                <a:gd name="connsiteX2" fmla="*/ 3300716 w 3300716"/>
                <a:gd name="connsiteY2" fmla="*/ 667266 h 667266"/>
                <a:gd name="connsiteX3" fmla="*/ 0 w 3300716"/>
                <a:gd name="connsiteY3" fmla="*/ 667266 h 667266"/>
                <a:gd name="connsiteX4" fmla="*/ 0 w 3300716"/>
                <a:gd name="connsiteY4" fmla="*/ 0 h 6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716" h="667266">
                  <a:moveTo>
                    <a:pt x="2234733" y="0"/>
                  </a:moveTo>
                  <a:lnTo>
                    <a:pt x="3300716" y="659860"/>
                  </a:lnTo>
                  <a:lnTo>
                    <a:pt x="3300716" y="667266"/>
                  </a:lnTo>
                  <a:lnTo>
                    <a:pt x="0" y="6672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E0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764D2D9F-B332-4226-B426-AE7C19BC28B1}"/>
              </a:ext>
            </a:extLst>
          </p:cNvPr>
          <p:cNvSpPr txBox="1"/>
          <p:nvPr/>
        </p:nvSpPr>
        <p:spPr>
          <a:xfrm>
            <a:off x="366519" y="420199"/>
            <a:ext cx="3116910" cy="523220"/>
          </a:xfrm>
          <a:prstGeom prst="rect">
            <a:avLst/>
          </a:prstGeom>
          <a:solidFill>
            <a:srgbClr val="6E0F6D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后端：操作与响应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917998E-5F95-465A-93F9-39BB4824838B}"/>
              </a:ext>
            </a:extLst>
          </p:cNvPr>
          <p:cNvGrpSpPr/>
          <p:nvPr/>
        </p:nvGrpSpPr>
        <p:grpSpPr>
          <a:xfrm>
            <a:off x="9106677" y="101598"/>
            <a:ext cx="2820209" cy="1144004"/>
            <a:chOff x="9944577" y="101598"/>
            <a:chExt cx="1982310" cy="804114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BBF91A1-61F7-4FB0-894E-2477CD02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6853" y="250253"/>
              <a:ext cx="1350034" cy="57319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BCF1B59-8A8F-4EB2-92FF-EF637FC99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577" y="101598"/>
              <a:ext cx="661051" cy="804114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72E6F1B-F08D-43BF-AD93-C2204046BA43}"/>
              </a:ext>
            </a:extLst>
          </p:cNvPr>
          <p:cNvSpPr txBox="1"/>
          <p:nvPr/>
        </p:nvSpPr>
        <p:spPr>
          <a:xfrm>
            <a:off x="627741" y="1951672"/>
            <a:ext cx="1093651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Dao</a:t>
            </a:r>
            <a:r>
              <a:rPr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Data Access Object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层，也就是数据库交互层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。在这里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定义了所有基础的数据实体及其属性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。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Controller</a:t>
            </a:r>
            <a:r>
              <a:rPr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负责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Web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应用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的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http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请求处理与结果返回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。</a:t>
            </a:r>
            <a:r>
              <a:rPr lang="en-GB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@</a:t>
            </a:r>
            <a:r>
              <a:rPr lang="en-GB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RequestMapping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和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@</a:t>
            </a:r>
            <a:r>
              <a:rPr lang="en-GB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RequestParam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Service</a:t>
            </a:r>
            <a:r>
              <a:rPr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Service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层是业务层，实现了接受请求后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的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业务逻辑，其本质上是业务逻辑粘连了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Mapper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层和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Controller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层，是从二者之中解耦出来的独立层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。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Mapper</a:t>
            </a:r>
            <a:r>
              <a:rPr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实现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Mybatis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与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MySQL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的交互映射。</a:t>
            </a:r>
            <a:endParaRPr lang="zh-CN" altLang="en-US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6289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43632"/>
            <a:ext cx="4693920" cy="692688"/>
            <a:chOff x="3339618" y="331302"/>
            <a:chExt cx="4157969" cy="667266"/>
          </a:xfrm>
          <a:solidFill>
            <a:srgbClr val="6E0F6D"/>
          </a:solidFill>
        </p:grpSpPr>
        <p:sp>
          <p:nvSpPr>
            <p:cNvPr id="40" name="任意多边形 39"/>
            <p:cNvSpPr/>
            <p:nvPr/>
          </p:nvSpPr>
          <p:spPr>
            <a:xfrm>
              <a:off x="4196871" y="331302"/>
              <a:ext cx="3300716" cy="667266"/>
            </a:xfrm>
            <a:custGeom>
              <a:avLst/>
              <a:gdLst>
                <a:gd name="connsiteX0" fmla="*/ 2234733 w 3300716"/>
                <a:gd name="connsiteY0" fmla="*/ 0 h 667266"/>
                <a:gd name="connsiteX1" fmla="*/ 3300716 w 3300716"/>
                <a:gd name="connsiteY1" fmla="*/ 659860 h 667266"/>
                <a:gd name="connsiteX2" fmla="*/ 3300716 w 3300716"/>
                <a:gd name="connsiteY2" fmla="*/ 667266 h 667266"/>
                <a:gd name="connsiteX3" fmla="*/ 0 w 3300716"/>
                <a:gd name="connsiteY3" fmla="*/ 667266 h 667266"/>
                <a:gd name="connsiteX4" fmla="*/ 0 w 3300716"/>
                <a:gd name="connsiteY4" fmla="*/ 0 h 6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716" h="667266">
                  <a:moveTo>
                    <a:pt x="2234733" y="0"/>
                  </a:moveTo>
                  <a:lnTo>
                    <a:pt x="3300716" y="659860"/>
                  </a:lnTo>
                  <a:lnTo>
                    <a:pt x="3300716" y="667266"/>
                  </a:lnTo>
                  <a:lnTo>
                    <a:pt x="0" y="6672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E0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3339618" y="331302"/>
              <a:ext cx="3300716" cy="667266"/>
            </a:xfrm>
            <a:custGeom>
              <a:avLst/>
              <a:gdLst>
                <a:gd name="connsiteX0" fmla="*/ 2234733 w 3300716"/>
                <a:gd name="connsiteY0" fmla="*/ 0 h 667266"/>
                <a:gd name="connsiteX1" fmla="*/ 3300716 w 3300716"/>
                <a:gd name="connsiteY1" fmla="*/ 659860 h 667266"/>
                <a:gd name="connsiteX2" fmla="*/ 3300716 w 3300716"/>
                <a:gd name="connsiteY2" fmla="*/ 667266 h 667266"/>
                <a:gd name="connsiteX3" fmla="*/ 0 w 3300716"/>
                <a:gd name="connsiteY3" fmla="*/ 667266 h 667266"/>
                <a:gd name="connsiteX4" fmla="*/ 0 w 3300716"/>
                <a:gd name="connsiteY4" fmla="*/ 0 h 6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0716" h="667266">
                  <a:moveTo>
                    <a:pt x="2234733" y="0"/>
                  </a:moveTo>
                  <a:lnTo>
                    <a:pt x="3300716" y="659860"/>
                  </a:lnTo>
                  <a:lnTo>
                    <a:pt x="3300716" y="667266"/>
                  </a:lnTo>
                  <a:lnTo>
                    <a:pt x="0" y="6672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E0E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764D2D9F-B332-4226-B426-AE7C19BC28B1}"/>
              </a:ext>
            </a:extLst>
          </p:cNvPr>
          <p:cNvSpPr txBox="1"/>
          <p:nvPr/>
        </p:nvSpPr>
        <p:spPr>
          <a:xfrm>
            <a:off x="366519" y="420199"/>
            <a:ext cx="3116910" cy="523220"/>
          </a:xfrm>
          <a:prstGeom prst="rect">
            <a:avLst/>
          </a:prstGeom>
          <a:solidFill>
            <a:srgbClr val="6E0F6D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系统类结构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917998E-5F95-465A-93F9-39BB4824838B}"/>
              </a:ext>
            </a:extLst>
          </p:cNvPr>
          <p:cNvGrpSpPr/>
          <p:nvPr/>
        </p:nvGrpSpPr>
        <p:grpSpPr>
          <a:xfrm>
            <a:off x="9106677" y="101598"/>
            <a:ext cx="2820209" cy="1144004"/>
            <a:chOff x="9944577" y="101598"/>
            <a:chExt cx="1982310" cy="804114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BBF91A1-61F7-4FB0-894E-2477CD02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6853" y="250253"/>
              <a:ext cx="1350034" cy="57319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BCF1B59-8A8F-4EB2-92FF-EF637FC99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577" y="101598"/>
              <a:ext cx="661051" cy="804114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6E443005-1159-49F0-93B1-C3EF8B3EFDB7}"/>
              </a:ext>
            </a:extLst>
          </p:cNvPr>
          <p:cNvPicPr/>
          <p:nvPr/>
        </p:nvPicPr>
        <p:blipFill rotWithShape="1">
          <a:blip r:embed="rId5"/>
          <a:srcRect l="1325" t="3471" r="2961" b="6756"/>
          <a:stretch/>
        </p:blipFill>
        <p:spPr bwMode="auto">
          <a:xfrm>
            <a:off x="3681777" y="2038929"/>
            <a:ext cx="5865316" cy="27801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01AE55-D388-43F2-9C57-0224DC5595E8}"/>
              </a:ext>
            </a:extLst>
          </p:cNvPr>
          <p:cNvPicPr/>
          <p:nvPr/>
        </p:nvPicPr>
        <p:blipFill rotWithShape="1">
          <a:blip r:embed="rId6"/>
          <a:srcRect l="3709" t="692" r="2119" b="2054"/>
          <a:stretch/>
        </p:blipFill>
        <p:spPr bwMode="auto">
          <a:xfrm>
            <a:off x="3490943" y="53796"/>
            <a:ext cx="6259343" cy="68042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5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7C0914D-60DB-45F6-80C8-9094A4F05A4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E9LZ0pRhTakvj0AAGijAAAXAAAAdW5pdmVyc2FsL3VuaXZlcnNhbC5wbmftfQlQk0nXrgsgAi6MokRZVBwZRXaRnYALzIgDKiKDBBAjoLKTQAhhEdxQMXFGx4ASgjqIC4sIJIRAQMBEDSS4IEsgASIECRD2AFm4iTPfP7LIP1N1q+5/78UqsfDt9/TTp0+f85zufruvHHJyWKGwQWHRokUrfvpx35FFi2QtFi1aGiYvJ/mf6rtyv0j+WQw54rBnUS5N7bPkFxl/u5/tFi3KRykKfWQlvy8P/dEdsmjRyirp38WUkEenFi26L/ppn93RKK++Vl4e1M0dKBb/LF4sXLw1NnH5d+w17/3Jtxyaz+1ba2h7f+3B60dMbPdcTZRRXH7h0EuZCZ9A242J93WrFy1Wvvrj9sLE4UELFu9sJMyflk7wq61355Y6hYez+KnuAWOkLhNIK6fsY01LgUeMqNcfyLCeEg4TOemI/i4BBSjODzE5cW6xnOqsHwlPDerCqa8MtKiguNb3YuX1CrtliUoGFYuWzvphcDXh1S5Gw891E++x4qOvtv/uP7fEdqV9OIA3X8ibEvNClwEP3O81y4mbU2IofOmvYUz291y0/q6aszVzlKio6FTaR4bTneOG1lhaBP3kN3eVPiskhVBbJ8J/et78RHfpXPhN5GQwbikfgPwWCJEe02Vcta1bo5RjHdU6xalHAUfBM2S2BW9YDVWwkH3i5mdbBzfFJpv48C1nyuQAur+D2ozU7SV28rVtBpdbfkeXp+9IzKXHjRUQR/kw0jDmzF66WQOYzhukaJY/rnUrn6xHZ2qo8OOtvIAj91b1WZePT9yj4tJDwUxmxDWwO5BSGO+PKsBQvkfCntrrAfPOPMZOGk5vjZpR3ffdQgJWQGgNEZJDSlfbl44V5bW2wlixpqwBDDJvS/dkFVBY5SnzTrn7JZYXPyWADRZop0d1nO0v4JP4Za17Cszw4CXFITHsjaYRKdbdyZTAmLwq1jhMaCVovJ5fxor0AUBJQ7/nlZrjvOw43yMbIMzPdPjZh34zFGCtBFW0aGi3l9mWFzf6NGRPocayaHTXIwWLhhfeF9KU9bwcc1ArtFHmTDDn6p193YiaNHSJ00uR5mJvK5sGyy1slu7BmjRW5vmqdeF+yCBWiqNmSB57F+oSfaYV4BKuyWIOC+WPnOS4Cq2X0N1KO1RMiS87LCtvRS576TvIi2wyioHTEczhSjqD9nZ3sPqRQk+vMLjMlpBYrkcImdxHph9Peh/3sbKpN99T4Zf9dUX649du6MdpcOojo8WvscLXtfQtxUjsSxaDb1SNpDZHsOmNgKaeNRHeyACiPfigzNMg08/hDp/DDyqeCrmrjfSFZ3MFfnDSIB8VN/JAX82lRRwvaogv+yQ8iSzu2x2S/FQ+Uad/KkqpGhxQBimwDr4NRFFcEYFk8GPrh+zBNQ3XKPC7IRMpyQKdXFY/rzj4rrY4EDUcO6wWHaiuYAFeP0EigNPB2L23IdXm6oJjy9DRGga8yKUuWiYnp9vqLxu610H1vEs07H68IKccXnhjR2KNrwFOyY79fF10IZpmP64M1io9/eIAaB0Edy5cpzuw4Tr8eEoT8t7F9MPJNfmeQwlHlaH7T6/n7QcUnWEpi4sE9y7eUT7ysvOwQF64ZXUyBAX0iFJFFxns0hOg4yfQ65e8Vy1v2QxAF8Gbg6rpJ0FqzqCPZ4lK2qjULHUuSeDnXQegqHOU231bIhV3o+0QoHURZzjq6JdhqLgpPIU2ZLiBD7Fad3xAlaMaj6KctWQ9CksOQr9kge18RCnJFi+LfX8sS8uy1mDbJOVz4U7LLTwymjUYht5pbjWxvZBXQxObgi1p2wVDIsdmA7wcbaax+Cz1PE+TX7blRBKvcX995L6i0K1LksZacxmJZHmVj/rxqHPGufjSpWyW8n0yHZdIiyxbB8rmXGVQNRjfH3aVxVA9bw/y5bcynGpwewsw/jIJYRNGqtdDH10812cNbCC2dQzJZ9xmb6kJ1BwvUFLxiCrR72654w+4obFG0g24qcfOsT0XB4zimMgzLGqjxyHLSRFLwzLfVhlVb4YdL7h4m3sjT/Y33VsgOQyVHxFEzPWoa+xZi3pZnNMJsUWkn4ZoDIufCSKhZPrHkF+V751No+fTN+vuvM5lvP4MXIGOibl7V3+6rwqXK5GgvmG05Hpnf866U4WrfjguBsCCZQ4YPiwrtBZr+FQNZXavsBNmXzTwsPNnLN8AXlX2yQQRiN7nrgJljrVbKUP19r5aF4Nz/hQcb/+jalHSucIytVLZ1MHhYq/eqyDUtUMBsRvDRGPvJsb4ncgKly53FpCrjqFCQrA2rJ1652mjiF/0vJnx25dKXBuid59to8bTQf8Wfao6ZtAsUP9zMOreKJLmq96MiNeDncFTvBE8eicb2ENUcsafjf6hG6T/207gs9MTVquHNaNXniEeYngERMW3U03ScwRNnWdnuIMbhqG/Zhiv3LrnJu788747oP5bZy2rO0p0/zgNDLAsO+lw7EI6dc01cwZdYjla2e687uQKrcrkFM4HMHWtoNFQxa7h4+Xh7L2vcA8g8JWHC+TNwNp+iivZ/mHxePRzh/Gmyrrdu8mFfCFo2ZXLiTQXzmdlKDksl3XTOBLqNRlrIRnVnWBtMZOpjbfWYJysDF8WAfrIPH7fM+9ieg4ziDk2NNh1ksXOK6uvINj515RFfrA5/bmRcwPHNqNpIQMIbGEjJYd7pnJmlCotldNbB8XxyQHE+ydNG4wKQXKayoGSjsFtzK59uydZftNt3lsApLD1eN/zMd4oLW902YNs1oPhD2Di1parGdwPGQVlq/wR8LALd/Mhxonl8jJg0pjX3b6SMEyxeKjqSkfJIA+cSMMZ7zJ2RmUYdyUdKgAg2UloHn1EAxOG7BNBGY6NaEsLhiPNw5od9m6d3JjsLeoiEzKuAioaD0A1RCVjN0L7EYF5kkrrID9aMs34nYLfc1kFw7+hYJDy0p8Pieqx01xTCsUWnWFcmRzLy1vfbofA1hSXxlpABG2/ym3X84jrmTSCguK3TIZzjik6Njv+zB5r7lROy4XBdYHWFsF56pCxRr1R20fyFg92U53tvbGOH06VrSkoA/peuENFZ1Eax+z29MUC0Rq3sR81XvgQW2Px+XGEGCFR9lFWTYENtnMil26NfKAeosYYKmWzqM4XvRs+fSe3Q9p9uzXAgzyc4Hnf6UDiRga4oK8QSYEi4hmx2GbmWYDP2JDIOAQhVBe8AAo0GsLSLnchqcGIle4fN3d5xZUIDXmA6CsCVtrwrl/4mYLfpjX5kYkkOkOzRsve70jU47uzBNn+1q1TDQjWSCm2tjNuJoHJyFtsx5nqGy/ZfTQxl0t03nG9eIo3JvI+UxuUT57Bv24utsvKGO5JZKZqnEiFKEPPGgFMyaFVMzhVwwp5C1lMIk3HeFP3h5T+aHC4WGMmcQEslTxXJBjB7htqCOdiS7DWcxkudWcctOfkUlUbV0P3WFl1EEnH24U5jYazSwCZy6UgnOYga4vlLplu6r4QFVV9bGf28TneVZL/B68GZjfORSlbhjP1Y89wPFaozkl3T5xamuhkl5dxd27iKtHcZg2NwVc6K5CtBwCzm15HkWple/epOWVHSWQnXXYIrH9Af3LZ4onWrPeTA20lL6+FGs3JrksX22lXV2lpwDNf5HtsB8+uYlL1CyPFzMnOlUJs65YPDiTlRI+4jx5yiJgFMeHXFf9Ar1p5u8widXxnV2GrKdVcVsbN+TSX74qyearR8wj59auHzrS91sa2WItG3hP90+F+HEfZo7ayHYRN6Ws6CJsFoK0SjTwcPPUWwAE6T4/jrbsHOvXj4RLGTv8pUvLO0bbvVZI4l6KQr0aWS6AYy2qfr00hijQB/HLBNL9zJ0FT2LasQ13l0GIVs18SpC8o/ecF1anHPtPxyy8lSYWfeLokNW6zBIyCBWBGC38weaYSWgyS4pbBbHA5A35zzpjcMyPPOCfvIC2A23Hjs0okVMHh4oOZWry1oVHBDJS7ZEfGkkSn648LDX0rAODO29OVaXvhgbSAh8qrEQVLi4sPKg/PVPiBFYGyanpuiyWts8siH21OMWpLzg+nTu+wTZWHJQUSchRORV9Ux1Qebv9hpslkyuGWrEQ/PafwSGLU4B1BBwGh5F8IvtNbvrr9kaRAxTFZo7JKpFP7o9BbM7v+yFKPxZeprhIF2tY9Nvx990MlM3B2ywwTTwr9j4a9fByyQo+avZlpXo8Tcs5VdUoavkPqtQ5sdJFLMzwWPKMj9plJCzxzTTiY9+yBi9kONd+Z3vRDxbGK9nBpv6+Gnj2YeX37UpqqDn5Gy7eoSQs0PrF96Nb4druaCnLmgDx09oROWyhBohkFeQuTh+/Itxb7J//uMaMjlJHSAoGum97r9HavRSo4/COzebNgNgtm87/DbPyTFYQDl4Et1pPdD4gNZf0Rpqw8eG1AJJ+J4LnGUgyL2NfA18FjJg7zdQKk2gCC3S9zic+Kn3K9eIdyITusppJmHqjwTfwJ5idTCPSOF8s01fQ+BdqdViPmDerMY7uqwMTUKaXcQd8eSm93Mrc635+kgejNrzEA6x2dxxBD74GqC9V1QgMfReU0WBatVQ4nE8ZL0uezy1ztA2FbL+8IzVnclU+JeGPN2ONkx9nuShRGyH5TjRWdWt/hQ4NlV8peHXzd5Ww1WE14j7UWP85KL5nYN76XAu9dsXOvREy+61OC17f7PWPbtjAdztG2lkWDaQwb315zCmGluSwm66h4qEHl2xaFRv3YUklQMdO2teLjnAFYa1rsZgnDu/XGW1wyj8lTHbYGt7conFpaDQnhfxhMZVutDVewcM4R++bpf3sU6G1EpZRJjGHxSRTDOgLpghrG3XCpg58d1UeI5hkYvmzlAv6jisfS12pqwt6EBV9MS6TVWIcSDL/tjdrC3yalIlzbbi3Kbwjy6zIfM0Mtl+gjFdEWDp7HGtHX7Gtani6hyCWVBetb0g0p8MBX27trmIpogPY8DVtzLaXIXxa5fDWC6RWZm8O2+v7TWqgf7yI1mfptZwjats4wgK4QKJtkHcJNIwRb0lykHW3O3zeV/+2GZcRvPUlmqqhad9dckKiBeZV2V//b4zjUS+gD3S9rv8pilfrUR7rOWe5u5NN53KaZXldoDrpgSSINXTAZbPmfkOASatSYPIgFzNCXQRt3UmdTd6lYcHpMq2ZEUcJwXOpezzaXpqV3ADTnOvOqMrMx878dU/3MgZ3PRhPDRhJpxDCg97C73zwDzRwUFjjlLW2XZszAi/OcUMay7whTeVnzxKe26PtrHcIfLXmwDBPmlfrsZhL38Tx+9EtpI0hd6nLLK8Xp83jTBO6VI2qve+04j320lRtc5vPwo/u2Iz/pyWCyLmD2gZznca1/lsyVwVAufSk5j8E2rMk0+424FqqxJvK7MOv5gsefJddBgy/+M5mqUOa6fyZzA1RD4YuW/jvXmCWHQdlMdtev7cunaDBaEbwyRDnK+tUySR/uZ6PUOdHovHlsszhmX8c6Wk7FvUVht7DYcDH12fCtsFxE03zV/uVy7Jfvore+bTpbX0nTKDJ2wM7XnzaGSe567gkCXvlUG7Uyz1rmOpges7/xMzd6PoJUnP7Dy1/VnlRooayMAusAlP4A4XyVDGqlTNDbLgOF7f0kQf9Gvd5kMBLMN4mbr1vYDgYwttIWg5jhuyyrg40Ayo5PaZSH39ZXivbVsG0S3oGejy+0HXmRBJeQoK7H5xYkLUj63yHplWcan8ESj/Vf0U6Pes33fPRyVfx41d1hJJAfW0RlPwfnwdb37H5jPg/DO5x4Wxk5/KuDRpPUSehPkHgkQaSz9egH1/Q9ahBUnryR9/Cdhl6N2JG3Ze9f9pX2R+QRCTvPrvXhkPLG4aB+bsm8YzXXzLf3wRk7ztDOLYuSz+nvqQgQ9gB22Iy3nSdKhn0874x9o6ARjGoFRTKQkohssqMpM/2mDOaOu4LTNldT8sz1PVvVgfq8JYJEWooIghW01Oq9bKwH6IegKvTj1jWEWG5k08dhAiS3KE/eEXyQGCgaGuj0zX8QDocnXyE0Nxa3jtUj8Z5ZF29cRmoFa9PueZJyQaB1HILV2G6OUbcn0wtESiuoPwvvD3Pq2+3xS7Oedzrjebqo39V4v6yRaE/d9u6DL16fMCbHn55BMWQwsXuz99r5X4D0dTYrnyb3k8eRmHTl3qJzA+2XNUnLR5o7dZ8le/4WEjd8N0QvgLiX4au8xD5JFf1yfBwBwscWod9R0sIwxaUXMdwMCNesA8cI0w8Bu780+zhKbQdn+asxhlKOV2ykvCMXQrz7ja4zzqApVmHuCHjMhwwJYHHD5O7FsUX1tNuf1885dSNxakVhr1vwOKWVaOIWLZB0nl6/1qs/OnlRmOg33rqD9i+3tHjw3gXqTyEJ6M0na4gxq2rGBUZRyVwc/00gBI/wlaAakt8YIrh6yBQZS9AyRobBSVS2h1ye4bY9NeuguOO6sHtkoeG2nnwbtGp5jH4doag+HfO3kZfNMPJH1x27SEXroPabioVILD4jnIU4ZP9sfYP3pQfKMTjb530dya3XlUdyOGct7RjjuKoC2VTqKrH7sgRq602KGiUa3zWpEaR54EOkK3lQ73x9p2HRoUhrB8uHsS/C0gIUD3jU3maXUTi+GuD52HX1Fhjk4159T5ZCx5bia5jfqBnGYlIM8M06VXIEmHJKJlr3gwfKg+TWObmGhk+kMZBg72fFvHQv0lFrcjbLDTJhJI7VvFSoZMGgfRw1t/9xR3c2Im35t4dbyaNTYo83chiq89YQ16voAApM8AzjO7ql7VorJsjh02RVfEcnK8ihc7sdJ4iijI+XBDi8OvEAAyuIDMShmXnA0tMEKkRkNJ6iHZmMU3+eT4SIjkzGgrvQsAnjmnkYsM0WgiX+xgoLxmWZotDnsT/U3eO3g+LanBHetWPhY52IXzQE70bHfurDq1O22/mD8GUjcRPiez9XGsVczzAiscfZluQidUyf7wDVwHgJc+zI+CNnmSd9mRPKv/ULDP4gag2E+++Yh7avv95Slsov0+wsUVA+mcsqMMp9v+ed/MSWUg9SiyW5Opg6tryHyn+dbGBQWd6Z9VQfGGEVHDDBS4EBbOyTGm1EsVyzky2Tvt2X+zsbr28YzoXdxVUUqr+fHG8wSeYWDRSUXe4eOp/aEXnfq+97kSCxnqidPwXw/zZbmXTY4nd0sUpKzjw09gTOljwhSd9H8ubxwtIkwV7lUELTfJMSfoqn0lAKj2yn5iNQC5AWIC1AWoC0AOl/GKR0eFdqkxGA82DJjrr8JYNqv84/UzPw6aZzf9zke2xk8v6DmUt2GDjKdhA2p2vNSyDvJOTFdOoQ/bGxkbcDyXAJbugjWyvtashenJt0Ke+MlTuUPIFaMccSrW3IP1itC+ONsGKO3ZqjwOA/WoL9hezhE4Yl0GcVysAvnnMu6s/ZlQEJM169ClUMmwyx0TkwR4EoSQEJ+nmXnk/q7GTnPCumt/jPXqRl/INF2hZLkSlW5fs5Clj9k3VOlduDx35p8e83nr6O6C3qcYOxpsR8GN1quKYWn7ferW2Cg42/t/twVvwUPx4ogI3T48XDxFVxA+eJlzWiT/PH8OWx/Iqlqw4K1DkNJHYau8WaXyNq0epeC42+YTzTOIM3JVp6Z7m1UYDiwf7X2tiDrd68OD4xa4UJankga+CSae99uUoavErSAr+uxbTZ5Fa65S9LO8a+9FDCwUaApRlq+VJeZcRJWNYzCO2ZS93jVHjorErPbkq08Oa4bvL6KO7Uj594JOjz5EWjb0BGvxOhYnvBDvVOmyyObZIwvRqrZ3PNgVb7Q5/algrjdZIQvfmUC2kI5uVdXmSSqyUapRJOFn3/jRc3Pel1+zIC8ExYQXxbnbl+UfzIWwfHVkUnfc00SfpqvOrsbFI7cm2iZi0PFv2D7TVnAFBbPi02sPQP7/GoiYH85+REp9qa83dmp0Edr+NUorpS/VcyYTCRy0fU8rPlAxf1bzXnKYn6O4KWS6s6/Y2qVMxGhkZNyz7/HAnth8fTfBf1dHIjobdtJlpfjjSZ00c3QeJLgNMal7B+4yvyTUmGjodJ1xtqYcLYidEqTfFAF0eaY+cAUVSGmkCcDG/uyw4Bm4dtZMThxPx7WFYkA9/KDDIR9MPKBb9lbxNs3seLolhGDv7Wb0oavK6v8NMqkdWeKjxpNMcU3GGZi1f6Do0u4u6cSqaycWOeH+NwVrdHYwZ54MhgjRKn0suPKRwr+ttI6PGi4XN+s6dLH9v595YgagO8Coh8JsJ7RDRQtarcwFUmKWyC68UvWf9zuRgOIqX7T/CKxVooq3AIZny4zm3je72QKeS5sImI7mgBsh3HIOb40YFTQsf+cvnlxotPKF7VjBcOrr8eAvSmbYyPn/yc5R1+WlkNFzp0Eyv8lAODgTSGW8bqg4331ErzYn1CzzKbgYQPBNxkNSJVwZIjbymLuZO6zHi2/5fu9fqUfMggkSa/hAFTtPF4FiVJlBpCIC3SfbEQ4HjbeX3hzkjX9DVQctjL3LqIRSVi/hComcVWe+7tbDPx6Vp/lWlp+4rHAyEErUjA2dzztEZCE8lG9NmZt+VZMm/dPlzGrq7T6CLzDvpYAS7AuOtqXaEoZsKfUdS0pz7SvcU+xlrQW2BKPGD8Ijj5Ct9IBapgsblOfqZhn2g7tZRyCa5sgbMdls5XXLv0slzrj+RnRiTkCgv0zcJWDPfcYFqGMfIM4f1IHZIGDgjtHb2t740KNds4qXueJq/LsOJmFMjeUQ7P9X6i8QIck1NFwRGNxSDkGUsL9u6V6jCi0wUMlbvPFsD+qJ8K7BSyyw5Kvbn8LuNZPs2sqSK/3ZNR21RZM1qM0yoo43UZ6nuWQ+uakI/LWF33MiAsRISGBzq2wYMUI7p3WcPCsjuQqM2gVqLtOOGmHBLmVlBWp4PN0K/r1SnH6gDtnyfLLDzOAfQvhiw+y5gANFj7a3OMlK5jSJW0wSonfc+GG1Y35nASgRkNkcdyWbCC6979r0pvq2OCss5YdrkwHww3lqiVeJXGiBS9x/dYfEpuy5O0PNT+mSpL2UjvPK0TcbafYQ7/oa5FwYKPaQhH+19IR0ehaGaXzbQlXnzNktobsxy5k5GkOtOTdQDOWJdp+USX76juSHI5Pm9dzBjzLWCYQm2gw5smjbqT2/QjT5HdSq3KtnSXBjlwJjP78wOggGg/YMwZ85AL1ZW0/ConSwsTrVUnZzsHtY1QXEaoaDHQ0MZmIKss3l8oOh4JJecX8dcF6YNZ66EaHuddcvkFWFGgNAaUUZG0dWo4g/yyW9ZxGpZWjAbSufyL93mxPIRz9OfJjwgoGVk3mqZcSW6YdOlwhqNoka3yV/7s1X2ze7W5Ynt769DNt2h2x813DbzXTZGOesBDWZ76kZdzy/UGffb17W4O/vBkldZZPHHlEucVwo+aFoUxqdEt9oq7GYJQ+9UbXvgTMVGvETFF6FL9kHhuJhcviwnz6guAI4IazsjcykrnTk4qf6cooQmrT/vN3thfmOAiGYjlzbRa6ZTe+vZTQsDik8IYwFlc23PZDGp8HtDdGumj0x24uXOInsNngtI9LGmxlhYhdwW3JrPzEP00ckQdwOcEw4SgZKEVCOofSw6jCu7HJr3dbse5NxyMfRfH6MNsHMCxhUIOML4QfK979OJ9r5JcZfii2QGs7cMmfa87JCVdjxsAoHd8DuyIfWOx/qfksFVA4UBtKfWcXpwGtkIdyOKrg4//WCK88Udka+dgdV9ufNxp5jj8ruDD5M48Tcvt9KamRiaqILYZXlNvk/xDT6FwwkLmOjsJXZyXV9DSB4Bk760rjlM8wBc15WpS3kb+hoMgBwrcXgEoExKnTRzJ37Szb+PtL6HrxGyTSVvzCUD0TEh/wTK/9zkJzBp5aPq7zTopF2rbNau43O5n6vUEsrmKGb+TqyV3yxplHjmisEkgd8N1tPABpI186GJ1X/JEW2Q5gTXN+xyX1NMBQIBkb2s2vjeWKVWEvFym58kFU8JaxaV6UtoxMMe8cvEjWhHtcYW38KV32qgXBra5zgqKDImq2nhAc1UlNe7akS+hFT07tHJkosgabgnjh7BEtWPpiH5NQSPlgOaaSpqNj4QiGg9XzLFSF3YYE4DxSMCXdupW0qYEW0cPdn/u5MYmUnoWuUkoyu+7C862BYfUaG/j3xVc/6o2woq0jW2AeJCs1Gln7SEdNDBjp+jHtCsa3XwRbmzHOQFL8QPCCmBTJfFfu6A2PVUzvYeQHIjOwMh7Z0WLm5YWWsWxEqohiznf6ZdIe9H/jFg3kPZgasZGR8hGM9MKY/G4gnBQcyr/mTEgUvopiKT8f1OXzUNIraSucTZKUpckyvZIGER++k3pYH66ZvZ8uZlpqbGX7NETJAUJpzQmRhEvamNjjEQxWyW86V1Uf+WOBxC1gE6yqFP81XcBJ5SWDu/fRftR9miGm6xE7YRWdLmw86jX99LNdm3j9CrVKXgokICdZhobVowo7KuRpDQG/rISgqr5x9COL7vmOBs2ZoKHNM2mE2WlpRB7Y9oBSQ3+skZ0zremmK2rVkMen1Oocf97swcAHFEv+hT39WcMCY4bUoxvhx3bkbHEWucGfOXzb6zi2tINqkGSQpBjX20bUpgx4msAVDMdSQaXPt9mqBGlvTWZX5o6z0pwUH7NMB1YLhDzy8sRErICm5J0dbvHCtWUGlsrHNtQAzXKIM2zaIi/uHFqAjtFELxFxRVKeoHT1fKwK/toG9JtkwZjUBVFKclwGd4eZJM60qL6tGBG3+MBxbotSZ5p0t2JXXkVH8HW7x16u9emKTjNQZa704DV4Zd2PHOVqtmlOcroNcHwWNCMgjhJXoffsgn9tEKoMvdeUuk2UvP4pE4l1xNPJYl0beC4H67oCSdcp3y6YoSSHM1D+QbV9YRYYe5cUZomfoXJb3eMcYGR5dSbbEFj7LQvvTz+I6qtRGdAwgJP8avXOPfaTL5FkQZEV5xjTvJ/l2QB3UvXfwNwxpZuoSSOEwJYDtr664tPqu29sId09MRtBSFfknP1W/Pg9P72y5pMgUj67YoD5onE7WwkpQbl9BBa3uhP34NbnuAoi1H+IW6sAFu23HtL0pWK78XJGH99ipvMnrCdg1n6Kin3lgyqXqO4FscJByneazsuDzfWA9CxPS7YZivPObNeScKrpwK1zwDYUYd0KlPkvU76+442NJDGiu5m1KMVao4kjEVZrD2ld74uh5L2Jzb3VEy878fYXpuveXmC7lK0ggVbtAQsoSI6caQYXoX8iS3PrvBGEQrk3MJIdyFBKaDjeXHcRpZeAM+tOF1frI4XtUryw4vm+Eqs+xJDjqG/rAb80693B8Q4PFieTentWfsNpbYdkTim7uRz34ut1lbvW73B52dFY/ak8j5cXpR7cAyls6+k73mKaeTz/XVrFvvJYJV7qsvZnCC8R++n5Lxip5r64LzYUGqackpBiaJKEsXRjDlp0RU9rz1JdEQupfK7QcvSlW1zWcbGuSyvfg2iSYN+LOrG877KZANjcSsTYlz5Qd7c4xkArwkp9MwMawq/fIbxGafyHQEkm1u0hCKTEtZLATnPuc3aoDTBUQ5jCENsh1/4Lf/B875GUH9uoKVFA3EnWj/Au7zcP9mb9MFaHNe95iFjmbIu7Bo5hhK3ZbRIzhPJDXbLiF39NkjfM0RRQcC0P+luPb9N6ylD7ZOKee9rGdQ3DL2Cse+GY3lVAHQROsfhl/deCqzK942ZOKWojsnLlWmqmnbcIW4dIonZ113ThDqa4GKTfBowxLN0+KZBKUNx/C4QXf2Fr+BC9yi1RqswcPFn0onnsSmHapqY1yDqIHJEs5tMjrIfDt6APahOKY5JFfy4GA12TTiWgHta4B4CRJ0wrhSFarDCyhiRcRJOUtB+t+njk3RqjnC64oY3Fu+ra7LZ+ih2R7TMzSAHPwSqNmqqdh1p36ICJTt2ifIFnOfpQf8LJrqvQJfS+8bRmsc+7KGtC7aXL1SyY8RQ27SREaIXeoaccBCoPDac+Ohn2dx7S3yMNBx160r76IxKp3laaT/+rpLWiXzeufJNhG2B0lp2ysmYjRsTwBewg+reYa2dAggOXeAg30TeN/4+sWYcofgLuyRMjauebsiZ9DdkDaWAkWCbzskNSwwoofgdq50YiBYy1sdcQyv/xDMl4KqLmD9t0s83Uvy7Oz9fkDLdXYIkzN9D+WaBawI3x7bXy+sShop5R32w7pu+E162+XctlwQNldM+nHs3jIP3SvjKClYN7tgoKLhzOj1KYZ3LKHC4dWqliipxydzRUzrdRFn5SK1MYUS623Y+15BI0zD81fzoid553LGaZUb4yI66B/+dY7c+uQXyqKJxvhARadvZ7ZrhIImdd5oGamve9Ap1CvrBfMOvCwZK4tdWuDRqAiXOPPrTD12HFqsUv1OoBltpcPGxQdaoXqIwvWYTeJfurAzm1QZJ7IsST3BgrAkaLDKfQcVvMDDISohKpoA96864ZXnOxhXUdsA01XynJPDrPLH12/wS6VQb1t2VYheS7Oo/PQPvNAnd73517+EvcE6lZ8nOOd+YKZe7yy3sFwnbcPtqpyoc7vZzvbdoGqnboAQ6fLvjkCRO5xYuSeXs+OaK65ncjmfSUo++mqQeTZkxP3D1+drL95fsCM2cj77MKWrWprv/10Wd0HGEjzX5w758eSt4DxS9b+WJmLw+5sAl0/FjS+XkTFejOqMOUsCWGmwP73kW/RlLkNKJVOIyjagTsCkRXyB5eZvJatRgVDZr7PtvrwMEK5oy+ST+cvy2FfgLDZWCzISobEWLi6mVB2cNwN2hHsU+plkGBzdFmypVS6xY4hlaa7Jbjs/aaafbsjq89foNqqg3buXcs9EJ9ySe4SJIMswl5LWp7nrNkxzXmdsKDG4st/AefeLWF0P3XNrOaVUE9nWvjVSwnEkeVZttd3cLJa3AD1v7r7AZ+hU1vvqJ5fjmo1Iv0e3nN/px1pcuGRDas6G01cfr4PxISPTnkhsur17PNc2fSIv4YYckEudi1xtdO8k/JSex9uuz5mOe/znfz2lV2t3Aq+rJ5B7rv+RNoO7ewxZqX53uMqv+nNqXJKnzVPpnPPnid7NJtPzJnjgo8OuQVmH+d6m5ecLi/3p21q/KtAByTJhcdHL68QQ1Pn9+y6VgMbfzkK5T/PXsT54waUHpeSp4K3o17QAB1b9LzR0Dp7eH5j5o/PGq4XS4l/+G+y1//Z9nX5x1D1ftaV6/A3/aB2pp4H/XHkv/l/RfdMjT4ar9O8UaP82DZJNKNFtR0+aOkP+uPb1pKkBwjur0HBDyLxW7YCgLhvI/wlB6AVASL5bHeAmT8SdRnrwIosumcgQIo/PJqQ/yi2doQPJD/0unFrjVTdxbFdt96T3FZsxwM+ecXV7G+1wnosVsZy/1oE1a3cKs+Mms1oZy8aincHu3WoC2PwOu0/2h5lKwnz7lwD1G4Z7aaehA6C/1ONRN4PBlfX7r/S+kSRrsb0VHfC5pOxo6O6T+VbwpUlbBgqJkHqv6q3RaIjvKq+FqlqBK9OLrFwr+6gT2pZvWwIHXjg0XMZWzGezuTX91ZiT07Km9ps/dj2lgLrtCp3OLL8u3nO/P01iTOayhdMz5mCVEdYk0n1mGuveLoSLkMDwESxA52Op1RF3zyEje1GSevpDIccyprYdpf5krKEl1H7UKqXcRfUBN25VgIMUzpmRxERVbRXkTrTA37/4LNWWFNkLu3p8hdXfVmweQZ4nTl2fT/P9jrRJV/aPYFp2O73kc10P5uqDxvzRnv1/g0JXH6qYvUA7/tfz/l82emmsN/a9nEoMJ8TtmTfcYPTr9DJ0EwL8UYpxtZbFMp3s6XPi/9RPpnJzoJ9NPzKlQ+peDEyCxq/Mqc9nV395m1rhinvuvZ9JMOtWVPnzMut5ZNK3Ncv9OSJOSDor2QsFi+tJK+r/04k848KfpPVlx09p8/t8JCbz0uwPnhCxm+ioT/dxXIuZOOf/z7EuSXT9c6uo86gKcRule/Dsh/83Y+YcxtgfOfJI1+Vhzmv898e+E3PXpfGv+i930Q7Boxn/D/VZG/59R8SWd/7Zn+edCap8NdatlZxjPOJvqXwa2/9vdSVPGsGtedD2Nn2YyftF7/KKnjDeJd2xFMELv1c6elpuAU8kq+74xz9CWsOyC5xKgXP+5L+lbTsuK8nB00AXyhPPaGQwqgVF5nV/Gi92Ta7k6vIkAx0cG9xPL2fl6cw/o5oqgdjKsXNCK8cTsMbDrbpHrMNRARUgNCPpNplds0jperiiJzHk8cdsqcQXNydISkFL3ZcGBNPo7HDmogUl0ebH9H32ZPfr/wJfZ+byhchGjvHUinSgHWE+u8Zjnu+EbV/y2fJJmsxzEuw0xn7Q0Xz8z8OuYb+OgUVNyBqT/hltdKvxojbX9t9t8qgMgXQ5jk1PC5vvg+dU+fSkzIl83ZB+bR4On7q9fkLYgbUHagrQFaf9HpEH6ur58KCn9Gtp66JWWKcvZevTopduGbsfniUe229yUJaG+QRL3eaS7GcNXtNOLl1t480safE8DIJnzfa+dCtovoS6gkiuhwy+WacYoZyJ4ZaZ7qSk6OfNsR99086mU+eAJVzCSxNdPw73Bcr4YdV9FekbYjbtRIbQoAJHfXWP1PBd2cB7xa3Kk4gUt1U5Om/27lCNE4G/vh7DddvLPtm/5FCPdGXrN2Ztv4j0flUj90f6vJhvbxHS/ddAsm/gwOqbecIXa4dIYe91z3kjuLZ1Bzrwrb8auuvyRFYaJynPSPHgLfsuzIWW+/nGSYjQOTgbg51k52LSmTNpugCk52WPe3o5ekLYgbUHagrQFaf+fSNtX9xnB3CCsAgr3XrpouMZtnoO6DMJ2sz9IMmEL13nYBvSN3UHppsqw+QLlGn9jp59lj2a4zLMd0TZLrXqXJGFegLQAaQHSAqQFSAuQFiAtQFqAtABpAdICpAVIC5AWIC1AWoC0AGkB0gKkBUgLkBYgLUBagLQAaQHSAqQFSAuQFiAtQFqAtABpAdICpAVIC5AWIC1AWoC0AGkB0gKkBUgLkP5nQZJeo1E9mOzisljFDL9kUG1z94eUI/JGocn5S2Z+LWbyX3espN+9qJonkezz1x0rdP2vrmbZNKMOvzYd74k3/U3+WIzBw7ADkqY1KVRD9liZnkJczHCpSyXf3O+fNtU4x00kSiN/He0CmOOSlC9neazpaFfmO03V+u+/MkcB+j+4piTwom+pyjp+qiB5VqHojXMfz/hf53csHxxIQmRNdRXcr55dIPmvEzOM5nj5y4ko2tVVWrhKI6bCNUFNLHlWobIV/+CGmLL38cPuh0/OLkA2nldzFdZA8SAKRqqfSzWSH/ZSxY8olMyreFTpu7bGnFuGsxsY+49ut7GezI5+9MBiloIqXv2D62k6fnXboEb83Wh2FRmof3A3TuMTB6zrqoijDrNb1zS/1TzOGBawpsT9bM2p8X6UuBsVGQKnekSushqoqI+lhL0cfBlGHkSm2VtGPt0++9R+txU7IY8CajKQ1g9fPe4QSC8l+cndNS0++QwbVVYWUMrMLCi5eZ4WEsv1IErvHHFbH8iM5LwcJIex6rVlODmA2dpKkiONFeV59m0jQhKrXz3paMH13yymnTZvMYy4suIqJW3qWOxHNFYNSpoS8TR3fAp8eZ1tU2RGAU3t1Zys0yOhCP0hQnJIL2myPo/0qQQ7UeMfucp6pK6Wj2AOpz/osugaA/kTr1gPVq/R/yBegx2vvna2vNS7I/pyD4DvTpwiDWN4pd3RWcy8y8kjxddzwHCuB6uE2GdFH/2A0I6KbMCxG+NAaQjvjXnTjiirq7INPE786Pad5pquIE+O9BRlP7m1DU13/D9Q2aS+MsPBTxmQD2vNkUTK+UBzhwvOQD4ECFsTrm7Mj+W38n/j7v9xAxB1SJckcS5uTCG8JiYXEsdOanaoAJjE9wV4I4b5jwJkbveRkqheoh43TaXHYBBIm0webRZ9p7fFKjDhjDCWa8Pw/0OdYY4PY+RXE8jmFzodm4gjTgNgWJAlcljT2OOSZ+4s0EfgAy+WZa2YOG5GcH16eG8NGGXZz04PMYeH18F7E7zYo7iBtHC4zF7lsy+xFBlM/k2Id52K5fjt9iOMCNib/OLg3CuFiwrq9SON7YsBU8EvThB37ukrzutgKTvhBdmymX3R7ff6Bq63hRKqhlXyol4ynxVetz61FbExbGXQssEgynecFivvHd3ZjcvjanKDKL8isqOQh02n3fG5ezWWEH696QgP3PwkgMcgkic6SMwnVfloRYub2Ef1Xh2IQAOAXdNk5ltB/1ZLC+4dB4T5+FBckq2BuGxlhtaiQKKu1rNgH78LaOpg7V6ZZG5rahCn/94yzmatJkYSQzHLg/Kusi6HbTn2ky9rdEdkomZBACPsgzWJNngyW/CVK04gBm1iEgc3LCU4qr2/PerY0lVUC+8V/B5cv0NvPXTbedqxFvB5WqMhPm6KPKq+tv04wySqBsOx4FgP8oi843WElaLbdhzSCWifD2sUn1i9177Z0DeE3QhusiBBSl2trwSrP2Cb8QwLXL3RT6edNJ4WsMmLbDUsCM+N12994lbPy9fn91U7NuLPhtV0JtLuS69d0cdZ/rCkrhj0yp2xOle32+rUvrqJirc6cA/naFfnllR2o/r4ZMUym9CRCWyzAR75vrOI/lNPDvOrWoRRpsOXeb0CDJRrkzdpPbYhmCMd0k0+WRkFm7qT0dma0Zp0eXN2mQ1qIuOOrlAPmLOdTKWj24eGrC3YnL7Oz4cbOhFQPa5aiEmd16Q6MIT3FgAM4PGbcuMZCCjT71MLw2zsF69+dYz0ohKY9+Q79Jd7gvU29gdZyz1JLzam5Otzaj62N5oWMS2c0NixtPtePS+nHfBlwyfQM02jj4pIDYJIXM0IqSwAy7vmLexw9+FQ10Fz4x97r5vEUWmEvbiBU3rArkyu8kkcfwTEspc5qwzFOXuigOgX7l0pyeb9V0x61NrBxJDbIeqrN/u36CvvwxuUyGKpq7SOI6/Ab/v4ydyiGnLbIHBgEOBMQu92fL7Q4D4Y2dmpYMEaRMJ6SRO1IaRun6nXznFG9S24Xv904Ep1R7WBexNGlPw4JvXjCfhBD0r7EDtd58NPmK9PbC1N+OITr9JdXwm9ol4beuD04IwGM5iqvKJHhDmUkDFco45RPqULE/fpjNxDb8WjsymdVF7OxHMYLkw/9iTyOMWxik2UvZvjpKyHo57M8hNMDFUlHZdvzsWX8o7/AEDvXxTN0L4TUlZkp8Z4jH9rk/wDUpACJugGWjfQ7mnTo5ZIryfwfjXewRNEQuM+aWkSCF69oaU5g0HqnO3OHWGWYTsvL6l1XIah2wh69fa0uSCbHBv0p7B5umA9mObXRMp4Ne9tikikvftqdjnb9XwQaTwWBocLkRO5sDLu9+WQvrvacevKr+HMx8qG9Lqucl9is9KrbqNdONe4lPxqcz0KDpw8nISlwNUsWMVWPevR+lxVIArO5gxaDt8bbDpeyLbmiCQB2F8O47HJMx2R6IIn9ER2XyHIXlHewMSdN/R6RxJGCwcp/EvnPIKRQavfLtpyOtCbq84Z5DnKYsKC+3SQ7WkqtTnRxTG5lFTBe9HfsdTgSUJUCBkc782Ale3FwusqSePqvDo3IampywqKGW81yX0f5wyaSv/oldm4p9qF5su1sfTNHYXvPN8wjrEkNdNvl6N4CN+IwNIreZ28TOVosttTyov7wUJkfI25LytPGnoPhixjRhuUgG4GyY1ZX3nZc1hwNZSH0y7Z65zODYVSQV27Pyb4CfjfJ9JwRsXZP++qCWwkuK5CI5KnnRhJDWrDTk1g6QrmDPtb60hFnpeptrmyGCprs9atwDyDwMWd4TUkliaDfKsz+LXqRu9BIsNwMfNxXjW1pinuMnI4gL1KFoOvZZGr4RRepm6357KSHBJVsAnSwjX0YR/FSk9BfH3aaX/X5AYOSbsY52icHhWiONR89W04GmzV1O+xnfE80kniwswQyzBcNLC6x33XrxCvSpIUauAMqBmUrGye4g8MPeq4dah3HQA4NZIFFN33RHrY+TM6i5VMtEaS83ovvw6uB65R1TNVLAo1XQMlB+EtcOoZAq/r8McZxoGB9f6xBAl3gRvdcfmVQCLDGY6K9/NbxqrLYrbzP+5oul0UsNKCr+6x6y2EmQV5qqHHb/ya5CSgGbbbXnmgzpTr2LetY+lWJF/XomYYV5aMkX7jcgsx9wReh4uV+M16dWPE44pL9EcPlB6MPX5iI2WdyWme/gYgK/rzZLSbnyIM3Bt+uXuoWHrdQFBajwSPY91EyNRYCPGyZty4XPWQZdw6NOZ4YEODbf+TBEYiLcd5fUhIXMsxbDTvj0BKZHfn4OXIcK8eM9ydxu28iXC3MvMQetHXzBp8ggvLAOsBRwQgwSbMumpdoJLpkoqozPYhWHaKdpyGD2sIQfAokP1j0B/RNPmRkd8audLjGMp8KvZFiFq8Jc+MvtfSooFTwkwujHk9eQ/9UNFiamrV0C97QMztARmplhGsFF2rviF5w6VcEZ9VjmAwmDgEx5I1cZ/HErWyWkVv8oRvaiNk0tlWcA3EFNFrSjCSpo4JCgzYhlZQdZC3eADvR2wX3PPE7uTjsx+e/erkLlvvpVK6eIQXRKD9epJ/kvGWIB4ZHnVs8OjGrxzFeZVo4AnCG+ljz0dHtW9ifwMHwS18czvt09cdwLn9hEOn58GgwbXlMQzCI/rk+5YGSz98l2Xn0LN8V+xoZyQ0V+KYeAgWQ9ScJ2rWq6w5F90toIt76cG5axquG2atY44KbAyfcCIaIKw17ojfrAtHY60flqm14UyjmOGhjDU9x+oIgap936+43GXJMVtZSxDeqvBtbGJSh9NeYnLYERMRQFILsF/zb5v5dUVMjwu25zsoc8zOTMB8UCBCEsQfRsE2h/wJxiONrDM68fEgORxVPVXgVRLH4L3uOx/+YBv1HKysqeuIpUUV+TFOFvM0wzgyhCQezSs3+QS6hA1rVYWcbff01ipxlIz/MD2gewy3k0tdtbUZH/2hi/Xkc76OAxX9Og92I9f7TfpyVZQ1cnT0tsm1Z8biVptRPYiax2g4gbN9GiMyGHCIH3Hwv4jxsDRcFdsTzRh4F2muIbFYC2GgpTl70gNrmT8qYB2LxZM1o2U7h1LQ5S4SXed6lzD31EapQATnWsaGxJFM7oof0fIWVdXHgsY89bpBMpgvFww6vgthvCbwnntPZno3i+q9RfX9mlODmrGrjp2X3kNpGnK4TRC64mTmtuFPz9Ug3VfgBIXIH3qTKSDF4Q46g9kG55o5n1k9uC/WIynqMbouRJ1t1Gs1MqZJkSuXtmXqw9fewvZiAi9+SoAX5+JHEUcuQPCyyEFEEMhf9LpbuaVo1Q9XGY3rJ4uwuqjNieVjwy42DpsL7Hy5LavKEsM9UVHLEYqG4IOguO6YB16DltEgEjPwQ5c7CVRez2+pw2MchUzNbUZjMphrGcY2p35g3oSo+5ExAlg8H2bK6jt/+HbDBIY1gWmVjmdF82WK5h4Gup9aVkYbO+tJuG6fb4Pus2uu98aWR0mGnv6NyImPgvRAdc7jFVvSQavKAtslPICt9tHSaZU69Zg1qB+YMy050pUTT0hcdrYnJktMguk2sJ5MFan5d4bFDF7zPngx7TAVrdudvbMun3g3btQtfrTregB6s9/WBi7mzmBBZ8RJyz59cYe+NGN/36/UGt3RWiLEURDZcUV8e/MRm9T8gnCR3ztXHZ9UzhNIT34EghtaXL/TBZXDhhKmRqZpODMBFS9kw/R6W57wPvKSCjzFYn45UD1cwcKNR4ezYvllp0w599AP8mCxYiF9qvRLwgiyfti8ZuzjmpDetGRZaSahVXEtnvKRD/ZWCNVd0XGEEvbDp8IH7+Nt8DWENOW/h9BhJavxtvOwHb0tJd64OGz656HxW6O9jh891PskBmacSCNOaDzwKhEPlUHL+GuGinYlHUaCuWae/cCqaQcNBbV5sCY/uvMamgT8Gkc63pXlyBKb1E4V5cX2ZbemSb0Dtg/xObp0PTPajTMZa1EGje09d7QOPpExjFu1umf0jw34/PpNapen/ggChJlrfSW8VCjXYb0BIcqN6hsOhBPH2LyIGKyghbM7Pov15PcMiApUmgW2CHz2xQ+bxg/vaQTEe5cHWtskd4/mxZehcxGfS9C5mlGSuin2edrle4fVhm00kOzOqVVUw+uvI1qcpzVkUMDIjHe29hPrcik1hpMRyInYuKdOfUM3vUu88rV6voPVGRLLbKYm6CwZV+4mCJdVLqSWlwqGgVMQO845Ow5rSsRy3ug01vx4klsu5vrnPQFNZi4bHEcyGqM7IGrigkLf6s7krw3PWq5DpRD9KinXlxbl/EY3JAwTYM50VHNooXiYmHUOSRLyw2tGwe/bWcJaVouonyfuf+vjDzIlpx2BNpSla//M398aq8wrCruyTQWSPiRp2oN+G/74kYBpZ7lSKjJNn4K2FFv60sDPnxyGFIN7QnsfZrooYdSgyKTeW5Wx7I2sxpeICNLnn0NKTHqFBUBBwV1udQS4Zvt+mKfzyByzGbiExmyjnqfXQhQFyNon9jXtyBXmzk2F0F5w56cM422kD8hHYIWwngin1j4VzvoXvqXe/qWnTMWgcqhIenVTiFe/Gnq5OR57C/myO/rs7BmTgKVanYcon45l+bnCREJnuNOPspislopXDaIPWTZFiC+ZPo8k8BpRB16j2tuYUnLD5posqzllWwdvc7nvX3ITc01bd657f5u+THdFPpx3uiw91qRywj0MPHtqBreiZfgmVriv7vveOSduziX4rNhHhtOH6UBg7/Ifn+NvBpoc0ZobiLQcPW7M2C6rMH3u6bFLJqsBHGvilOD5U5cnQMQTnlDVf3aprl2rm/xiWmUwg6PAqWFg1TbcDdqVD6KeON85EBbX2p6608e9mGEcN/AeK4byWyD05VZBLn5zt+apBIHfqVRq3tSyfsX86wX8P0oWSf78tN9pX+6eE4n/C1BLAwQUAAIACABPS2dK1kUrKU0AAABrAAAAGwAAAHVuaXZlcnNhbC91bml2ZXJzYWwucG5nLnhtbLOxr8jNUShLLSrOzM+zVTLUM1Cyt+PlsikoSi3LTC1XqACKAQUhQEmh0lbJxAjBLc9MKckAqjAwNkMIZqRmpmeU2CqZm5vDBfWBZgIAUEsBAgAAFAACAAgARJRXRyO0Tvv7AgAAsAgAABQAAAAAAAAAAQAAAAAAAAAAAHVuaXZlcnNhbC9wbGF5ZXIueG1sUEsBAgAAFAACAAgAT0tnSlGFNqS+PQAAaKMAABcAAAAAAAAAAAAAAAAALQMAAHVuaXZlcnNhbC91bml2ZXJzYWwucG5nUEsBAgAAFAACAAgAT0tnStZFKylNAAAAawAAABsAAAAAAAAAAQAAAAAAIEEAAHVuaXZlcnNhbC91bml2ZXJzYWwucG5nLnhtbFBLBQYAAAAAAwADANAAAACmQQAAAAA="/>
  <p:tag name="ISPRING_PRESENTATION_TITLE" val="www.33ppt.com"/>
</p:tagLst>
</file>

<file path=ppt/theme/theme1.xml><?xml version="1.0" encoding="utf-8"?>
<a:theme xmlns:a="http://schemas.openxmlformats.org/drawingml/2006/main" name="www.33ppt.com 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冯振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8125</TotalTime>
  <Words>2151</Words>
  <Application>Microsoft Office PowerPoint</Application>
  <PresentationFormat>宽屏</PresentationFormat>
  <Paragraphs>112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FontAwesome</vt:lpstr>
      <vt:lpstr>Gill Sans</vt:lpstr>
      <vt:lpstr>Lato Black</vt:lpstr>
      <vt:lpstr>Lato Hairline</vt:lpstr>
      <vt:lpstr>Lato Light</vt:lpstr>
      <vt:lpstr>Lato Regular</vt:lpstr>
      <vt:lpstr>华文宋体</vt:lpstr>
      <vt:lpstr>宋体</vt:lpstr>
      <vt:lpstr>微软雅黑</vt:lpstr>
      <vt:lpstr>新宋体</vt:lpstr>
      <vt:lpstr>等线</vt:lpstr>
      <vt:lpstr>Arial</vt:lpstr>
      <vt:lpstr>Calibri</vt:lpstr>
      <vt:lpstr>Comic Sans MS</vt:lpstr>
      <vt:lpstr>Helvetica</vt:lpstr>
      <vt:lpstr>Wingdings</vt:lpstr>
      <vt:lpstr>www.33ppt.com 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www.33ppt.com</Manager>
  <Company>www.33ppt.com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subject>www.33ppt.com</dc:subject>
  <dc:creator>www.33ppt.com</dc:creator>
  <cp:keywords>www.33ppt.com</cp:keywords>
  <dc:description>www.33ppt.com</dc:description>
  <cp:lastModifiedBy>vivid</cp:lastModifiedBy>
  <cp:revision>141</cp:revision>
  <dcterms:created xsi:type="dcterms:W3CDTF">2017-05-12T01:28:32Z</dcterms:created>
  <dcterms:modified xsi:type="dcterms:W3CDTF">2020-06-11T04:35:55Z</dcterms:modified>
  <cp:category>www.33ppt.com</cp:category>
</cp:coreProperties>
</file>